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5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B98A3C"/>
                </a:solidFill>
                <a:latin typeface="Calibri"/>
              </a:rPr>
              <a:t>RETAIL 4.0 EN ACCIÓN</a:t>
            </a:r>
          </a:p>
          <a:p>
            <a:r>
              <a:rPr sz="4600" b="1" i="0">
                <a:solidFill>
                  <a:srgbClr val="FBFAF7"/>
                </a:solidFill>
                <a:latin typeface="Cambria"/>
              </a:rPr>
              <a:t>Evolución Digital para Retail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BFAF7"/>
                </a:solidFill>
                <a:latin typeface="Calibri"/>
              </a:rPr>
              <a:t>Hoja de ruta pragmática para un retail omnicanal, rentable y escalable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5504A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017" y="0"/>
            <a:ext cx="4876678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 rot="11821758">
            <a:off x="9906669" y="3352522"/>
            <a:ext cx="2089884" cy="2221260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 rot="9779494">
            <a:off x="8730923" y="2180973"/>
            <a:ext cx="1881673" cy="1671725"/>
          </a:xfrm>
          <a:prstGeom prst="ellipse">
            <a:avLst/>
          </a:prstGeom>
          <a:solidFill>
            <a:srgbClr val="8A2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ardrop 4"/>
          <p:cNvSpPr/>
          <p:nvPr/>
        </p:nvSpPr>
        <p:spPr>
          <a:xfrm rot="19601835">
            <a:off x="9239984" y="4983706"/>
            <a:ext cx="2659228" cy="2464519"/>
          </a:xfrm>
          <a:prstGeom prst="teardrop">
            <a:avLst/>
          </a:prstGeom>
          <a:solidFill>
            <a:srgbClr val="2A4C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Moon 5"/>
          <p:cNvSpPr/>
          <p:nvPr/>
        </p:nvSpPr>
        <p:spPr>
          <a:xfrm rot="16301880">
            <a:off x="10083981" y="-257922"/>
            <a:ext cx="1715941" cy="1855682"/>
          </a:xfrm>
          <a:prstGeom prst="moon">
            <a:avLst/>
          </a:prstGeom>
          <a:solidFill>
            <a:srgbClr val="B98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868680"/>
            <a:ext cx="658351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5130F"/>
                </a:solidFill>
                <a:latin typeface="Cambria"/>
              </a:rPr>
              <a:t>El Reto: Adaptación o Relevancia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6583515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 i="0">
                <a:solidFill>
                  <a:srgbClr val="8A2B2E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5130F"/>
                </a:solidFill>
                <a:latin typeface="Calibri"/>
              </a:rPr>
              <a:t>Clientes viven digital, tiendas responden analógico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2A4C6B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5130F"/>
                </a:solidFill>
                <a:latin typeface="Calibri"/>
              </a:rPr>
              <a:t>Datos atrapados en silos, decisiones a ciegas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B98A3C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15130F"/>
                </a:solidFill>
                <a:latin typeface="Calibri"/>
              </a:rPr>
              <a:t>Operaciones lentas en un mercado inmediato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5504A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5130F"/>
                </a:solidFill>
                <a:latin typeface="Cambria"/>
              </a:rPr>
              <a:t>Diagnóstico de Madurez Digital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21199" y="2240280"/>
            <a:ext cx="2109155" cy="1158240"/>
          </a:xfrm>
          <a:prstGeom prst="roundRect">
            <a:avLst>
              <a:gd name="adj" fmla="val 50000"/>
            </a:avLst>
          </a:prstGeom>
          <a:solidFill>
            <a:srgbClr val="8A2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50425" y="2240280"/>
            <a:ext cx="4218310" cy="1158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1500" b="1" i="0">
                <a:solidFill>
                  <a:srgbClr val="15130F"/>
                </a:solidFill>
                <a:latin typeface="Calibri"/>
              </a:rPr>
              <a:t>Personalización con IA y Omnicanalidad</a:t>
            </a:r>
          </a:p>
          <a:p>
            <a:r>
              <a:rPr sz="1200" b="0" i="0">
                <a:solidFill>
                  <a:srgbClr val="55504A"/>
                </a:solidFill>
                <a:latin typeface="Calibri"/>
              </a:rPr>
              <a:t>Experiencias en tiempo real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77537" y="3489960"/>
            <a:ext cx="3796479" cy="1158240"/>
          </a:xfrm>
          <a:prstGeom prst="roundRect">
            <a:avLst>
              <a:gd name="adj" fmla="val 50000"/>
            </a:avLst>
          </a:prstGeom>
          <a:solidFill>
            <a:srgbClr val="2A4C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150425" y="3489960"/>
            <a:ext cx="4218310" cy="1158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1500" b="1" i="0">
                <a:solidFill>
                  <a:srgbClr val="15130F"/>
                </a:solidFill>
                <a:latin typeface="Calibri"/>
              </a:rPr>
              <a:t>Integración de Datos y CRM</a:t>
            </a:r>
          </a:p>
          <a:p>
            <a:r>
              <a:rPr sz="1200" b="0" i="0">
                <a:solidFill>
                  <a:srgbClr val="55504A"/>
                </a:solidFill>
                <a:latin typeface="Calibri"/>
              </a:rPr>
              <a:t>Visión 360° del cliente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33875" y="4739640"/>
            <a:ext cx="5483803" cy="1158240"/>
          </a:xfrm>
          <a:prstGeom prst="roundRect">
            <a:avLst>
              <a:gd name="adj" fmla="val 50000"/>
            </a:avLst>
          </a:prstGeom>
          <a:solidFill>
            <a:srgbClr val="B98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150425" y="4739640"/>
            <a:ext cx="4218310" cy="1158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1500" b="1" i="0">
                <a:solidFill>
                  <a:srgbClr val="15130F"/>
                </a:solidFill>
                <a:latin typeface="Calibri"/>
              </a:rPr>
              <a:t>Infraestructura Legacy</a:t>
            </a:r>
          </a:p>
          <a:p>
            <a:r>
              <a:rPr sz="1200" b="0" i="0">
                <a:solidFill>
                  <a:srgbClr val="55504A"/>
                </a:solidFill>
                <a:latin typeface="Calibri"/>
              </a:rPr>
              <a:t>Sistemas actuales y procesos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035040"/>
            <a:ext cx="1054577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 i="0">
                <a:solidFill>
                  <a:srgbClr val="55504A"/>
                </a:solidFill>
                <a:latin typeface="Calibri"/>
              </a:rPr>
              <a:t>Escalar desde una base legacy hacia un modelo omnicanal inteligente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5504A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5130F"/>
                </a:solidFill>
                <a:latin typeface="Cambria"/>
              </a:rPr>
              <a:t>Hoja de Ruta de Implementación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651760"/>
            <a:ext cx="3271418" cy="3291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4DED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2651760"/>
            <a:ext cx="3271418" cy="82296"/>
          </a:xfrm>
          <a:prstGeom prst="rect">
            <a:avLst/>
          </a:prstGeom>
          <a:solidFill>
            <a:srgbClr val="8A2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3035808"/>
            <a:ext cx="457200" cy="457200"/>
          </a:xfrm>
          <a:prstGeom prst="ellipse">
            <a:avLst/>
          </a:prstGeom>
          <a:solidFill>
            <a:srgbClr val="8A2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ambria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703320"/>
            <a:ext cx="2722778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8A2B2E"/>
                </a:solidFill>
                <a:latin typeface="Calibri"/>
              </a:rPr>
              <a:t>MES 1-2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5130F"/>
                </a:solidFill>
                <a:latin typeface="Calibri"/>
              </a:rPr>
              <a:t>Auditoría técnica y unificación de bases de datos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60138" y="2651760"/>
            <a:ext cx="3271418" cy="3291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4DED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460138" y="2651760"/>
            <a:ext cx="3271418" cy="82296"/>
          </a:xfrm>
          <a:prstGeom prst="rect">
            <a:avLst/>
          </a:prstGeom>
          <a:solidFill>
            <a:srgbClr val="2A4C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734458" y="3035808"/>
            <a:ext cx="457200" cy="457200"/>
          </a:xfrm>
          <a:prstGeom prst="ellipse">
            <a:avLst/>
          </a:prstGeom>
          <a:solidFill>
            <a:srgbClr val="2A4C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ambria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4458" y="3703320"/>
            <a:ext cx="2722778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2A4C6B"/>
                </a:solidFill>
                <a:latin typeface="Calibri"/>
              </a:rPr>
              <a:t>MES 3-5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5130F"/>
                </a:solidFill>
                <a:latin typeface="Calibri"/>
              </a:rPr>
              <a:t>Implementar e-commerce integrado y migrar ERP a la nube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97316" y="2651760"/>
            <a:ext cx="3271418" cy="3291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4DED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097316" y="2651760"/>
            <a:ext cx="3271418" cy="82296"/>
          </a:xfrm>
          <a:prstGeom prst="rect">
            <a:avLst/>
          </a:prstGeom>
          <a:solidFill>
            <a:srgbClr val="B98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8371636" y="3035808"/>
            <a:ext cx="457200" cy="457200"/>
          </a:xfrm>
          <a:prstGeom prst="ellipse">
            <a:avLst/>
          </a:prstGeom>
          <a:solidFill>
            <a:srgbClr val="B98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 i="0">
                <a:solidFill>
                  <a:srgbClr val="F5EFE4"/>
                </a:solidFill>
                <a:latin typeface="Cambria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71636" y="3703320"/>
            <a:ext cx="2722778" cy="1965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1" i="0">
                <a:solidFill>
                  <a:srgbClr val="B98A3C"/>
                </a:solidFill>
                <a:latin typeface="Calibri"/>
              </a:rPr>
              <a:t>MES 6+</a:t>
            </a:r>
          </a:p>
          <a:p>
            <a:pPr>
              <a:spcBef>
                <a:spcPts val="600"/>
              </a:spcBef>
            </a:pPr>
            <a:r>
              <a:rPr sz="1300" b="0" i="0">
                <a:solidFill>
                  <a:srgbClr val="15130F"/>
                </a:solidFill>
                <a:latin typeface="Calibri"/>
              </a:rPr>
              <a:t>Activar lealtad, personalización y analítica predictiva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5504A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15130F"/>
                </a:solidFill>
                <a:latin typeface="Cambria"/>
              </a:rPr>
              <a:t>Impacto y Retorno de Inversión (ROI)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651760"/>
            <a:ext cx="3210458" cy="3200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4DED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2651760"/>
            <a:ext cx="3210458" cy="91440"/>
          </a:xfrm>
          <a:prstGeom prst="rect">
            <a:avLst/>
          </a:prstGeom>
          <a:solidFill>
            <a:srgbClr val="8A2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15568" y="3063240"/>
            <a:ext cx="2625242" cy="2514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4400" b="1" i="0">
                <a:solidFill>
                  <a:srgbClr val="8A2B2E"/>
                </a:solidFill>
                <a:latin typeface="Cambria"/>
              </a:rPr>
              <a:t>+25%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55504A"/>
                </a:solidFill>
                <a:latin typeface="Calibri"/>
              </a:rPr>
              <a:t>Ticket promedio vía venta cruzada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0618" y="2651760"/>
            <a:ext cx="3210458" cy="3200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4DED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490618" y="2651760"/>
            <a:ext cx="3210458" cy="91440"/>
          </a:xfrm>
          <a:prstGeom prst="rect">
            <a:avLst/>
          </a:prstGeom>
          <a:solidFill>
            <a:srgbClr val="2A4C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83226" y="3063240"/>
            <a:ext cx="2625242" cy="2514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4400" b="1" i="0">
                <a:solidFill>
                  <a:srgbClr val="2A4C6B"/>
                </a:solidFill>
                <a:latin typeface="Cambria"/>
              </a:rPr>
              <a:t>-40%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55504A"/>
                </a:solidFill>
                <a:latin typeface="Calibri"/>
              </a:rPr>
              <a:t>Costos de gestión de inventario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58276" y="2651760"/>
            <a:ext cx="3210458" cy="3200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4DED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158276" y="2651760"/>
            <a:ext cx="3210458" cy="91440"/>
          </a:xfrm>
          <a:prstGeom prst="rect">
            <a:avLst/>
          </a:prstGeom>
          <a:solidFill>
            <a:srgbClr val="B98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50884" y="3063240"/>
            <a:ext cx="2625242" cy="2514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4400" b="1" i="0">
                <a:solidFill>
                  <a:srgbClr val="B98A3C"/>
                </a:solidFill>
                <a:latin typeface="Cambria"/>
              </a:rPr>
              <a:t>+15%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55504A"/>
                </a:solidFill>
                <a:latin typeface="Calibri"/>
              </a:rPr>
              <a:t>Retención anual de clientes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5504A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5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rt-redac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B98A3C"/>
                </a:solidFill>
                <a:latin typeface="Calibri"/>
              </a:rPr>
              <a:t>DEL PLAN A LA EJECUCIÓN</a:t>
            </a:r>
          </a:p>
          <a:p>
            <a:r>
              <a:rPr sz="4600" b="1" i="0">
                <a:solidFill>
                  <a:srgbClr val="FBFAF7"/>
                </a:solidFill>
                <a:latin typeface="Cambria"/>
              </a:rPr>
              <a:t>Lideremos el futuro del retail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BFAF7"/>
                </a:solidFill>
                <a:latin typeface="Calibri"/>
              </a:rPr>
              <a:t>Co-creemos un roadmap a medida para su realidad y ambición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55504A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513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560320"/>
            <a:ext cx="1054577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FBFAF7"/>
                </a:solidFill>
                <a:latin typeface="Cambria"/>
              </a:rPr>
              <a:t>AIM DECK</a:t>
            </a:r>
          </a:p>
          <a:p>
            <a:pPr algn="ctr">
              <a:spcBef>
                <a:spcPts val="1200"/>
              </a:spcBef>
            </a:pPr>
            <a:r>
              <a:rPr sz="1600" b="0" i="0">
                <a:solidFill>
                  <a:srgbClr val="B98A3C"/>
                </a:solidFill>
                <a:latin typeface="Calibri"/>
              </a:rPr>
              <a:t>Hecho con AIM DECK  ·  aim-deck.ai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