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</c:v>
                </c:pt>
              </c:strCache>
            </c:strRef>
          </c:tx>
          <c:spPr>
            <a:solidFill>
              <a:srgbClr val="E8B04B"/>
            </a:solidFill>
            <a:ln>
              <a:noFill/>
            </a:ln>
          </c:spPr>
          <c:dPt>
            <c:idx val="0"/>
            <c:spPr>
              <a:solidFill>
                <a:srgbClr val="E8B04B"/>
              </a:solidFill>
              <a:ln>
                <a:noFill/>
              </a:ln>
            </c:spPr>
          </c:dPt>
          <c:dPt>
            <c:idx val="1"/>
            <c:spPr>
              <a:solidFill>
                <a:srgbClr val="6BA8C9"/>
              </a:solidFill>
              <a:ln>
                <a:noFill/>
              </a:ln>
            </c:spPr>
          </c:dPt>
          <c:dPt>
            <c:idx val="2"/>
            <c:spPr>
              <a:solidFill>
                <a:srgbClr val="E8B04B"/>
              </a:solidFill>
              <a:ln>
                <a:noFill/>
              </a:ln>
            </c:spPr>
          </c:dPt>
          <c:cat>
            <c:strRef>
              <c:f>Sheet1!$A$2:$A$4</c:f>
              <c:strCache>
                <c:ptCount val="3"/>
                <c:pt idx="0">
                  <c:v>TAM Global</c:v>
                </c:pt>
                <c:pt idx="1">
                  <c:v>SAM LATAM/EU</c:v>
                </c:pt>
                <c:pt idx="2">
                  <c:v>SOM 3 Años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250.0</c:v>
                </c:pt>
                <c:pt idx="1">
                  <c:v>15.0</c:v>
                </c:pt>
                <c:pt idx="2">
                  <c:v>0.5</c:v>
                </c:pt>
              </c:numCache>
            </c:numRef>
          </c:val>
        </c:ser>
        <c:dLbls>
          <c:txPr>
            <a:bodyPr/>
            <a:lstStyle/>
            <a:p>
              <a:pPr>
                <a:defRPr sz="1100" b="1">
                  <a:solidFill>
                    <a:srgbClr val="EDECE8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55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3A4257"/>
            </a:solidFill>
          </a:ln>
        </c:spPr>
        <c:txPr>
          <a:bodyPr/>
          <a:lstStyle/>
          <a:p>
            <a:pPr>
              <a:defRPr sz="1100">
                <a:solidFill>
                  <a:srgbClr val="A6ADBB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/>
        <c:axPos val="l"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10545775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E8B04B"/>
                </a:solidFill>
                <a:latin typeface="Calibri"/>
              </a:rPr>
              <a:t>MOVILIDAD INTELIGENTE</a:t>
            </a:r>
          </a:p>
          <a:p>
            <a:r>
              <a:rPr sz="4600" b="1" i="0">
                <a:solidFill>
                  <a:srgbClr val="FFFFFF"/>
                </a:solidFill>
                <a:latin typeface="Cambria"/>
              </a:rPr>
              <a:t>VoltPath: Revolucionando la Micro-movilidad Urbana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EDECE8"/>
                </a:solidFill>
                <a:latin typeface="Calibri"/>
              </a:rPr>
              <a:t>Sostenibilidad e inteligencia en el transporte de última milla • Ronda Seed 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6ADBB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3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017" y="0"/>
            <a:ext cx="4876678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 rot="11821758">
            <a:off x="9906669" y="3352522"/>
            <a:ext cx="2089884" cy="2221260"/>
          </a:xfrm>
          <a:prstGeom prst="ellipse">
            <a:avLst/>
          </a:prstGeom>
          <a:solidFill>
            <a:srgbClr val="F5EF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 rot="9779494">
            <a:off x="8730923" y="2180973"/>
            <a:ext cx="1881673" cy="1671725"/>
          </a:xfrm>
          <a:prstGeom prst="ellipse">
            <a:avLst/>
          </a:prstGeom>
          <a:solidFill>
            <a:srgbClr val="E8B0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ardrop 4"/>
          <p:cNvSpPr/>
          <p:nvPr/>
        </p:nvSpPr>
        <p:spPr>
          <a:xfrm rot="19601835">
            <a:off x="9239984" y="4983706"/>
            <a:ext cx="2659228" cy="2464519"/>
          </a:xfrm>
          <a:prstGeom prst="teardrop">
            <a:avLst/>
          </a:prstGeom>
          <a:solidFill>
            <a:srgbClr val="6BA8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Moon 5"/>
          <p:cNvSpPr/>
          <p:nvPr/>
        </p:nvSpPr>
        <p:spPr>
          <a:xfrm rot="16301880">
            <a:off x="10083981" y="-257922"/>
            <a:ext cx="1715941" cy="1855682"/>
          </a:xfrm>
          <a:prstGeom prst="moon">
            <a:avLst/>
          </a:prstGeom>
          <a:solidFill>
            <a:srgbClr val="E8B0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868680"/>
            <a:ext cx="658351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EDECE8"/>
                </a:solidFill>
                <a:latin typeface="Cambria"/>
              </a:rPr>
              <a:t>El colapso de las megaciudades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6583515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 i="0">
                <a:solidFill>
                  <a:srgbClr val="E8B04B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EDECE8"/>
                </a:solidFill>
                <a:latin typeface="Calibri"/>
              </a:rPr>
              <a:t>Pérdidas anuales de 120 mil millones de dólares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6BA8C9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EDECE8"/>
                </a:solidFill>
                <a:latin typeface="Calibri"/>
              </a:rPr>
              <a:t>Infraestructura incapaz de absorber demanda privada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E8B04B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EDECE8"/>
                </a:solidFill>
                <a:latin typeface="Calibri"/>
              </a:rPr>
              <a:t>Urgencia crítica por soluciones cero emisiones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6ADBB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3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EDECE8"/>
                </a:solidFill>
                <a:latin typeface="Cambria"/>
              </a:rPr>
              <a:t>Mercado: La era de la movilidad eléctrica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822960" y="2331720"/>
          <a:ext cx="10545775" cy="35661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2960" y="6035040"/>
            <a:ext cx="1054577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 i="0">
                <a:solidFill>
                  <a:srgbClr val="A6ADBB"/>
                </a:solidFill>
                <a:latin typeface="Calibri"/>
              </a:rPr>
              <a:t>Valores expresados en Billones de USD ($B)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6ADBB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3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234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EDECE8"/>
                </a:solidFill>
                <a:latin typeface="Cambria"/>
              </a:rPr>
              <a:t>Ventaja Competitiva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22960" y="2423160"/>
          <a:ext cx="10545775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5258"/>
                <a:gridCol w="3515258"/>
                <a:gridCol w="3515259"/>
              </a:tblGrid>
              <a:tr h="603504">
                <a:tc>
                  <a:txBody>
                    <a:bodyPr wrap="square"/>
                    <a:lstStyle/>
                    <a:p>
                      <a:pPr algn="l"/>
                      <a:r>
                        <a:rPr sz="1300" b="1" i="0">
                          <a:solidFill>
                            <a:srgbClr val="FFFFFF"/>
                          </a:solidFill>
                          <a:latin typeface="Calibri"/>
                        </a:rPr>
                        <a:t>Característica</a:t>
                      </a:r>
                    </a:p>
                  </a:txBody>
                  <a:tcPr marL="109728" marR="109728" marT="36576" marB="36576" anchor="ctr">
                    <a:solidFill>
                      <a:srgbClr val="EDECE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 i="0">
                          <a:solidFill>
                            <a:srgbClr val="FFFFFF"/>
                          </a:solidFill>
                          <a:latin typeface="Calibri"/>
                        </a:rPr>
                        <a:t>VoltPath</a:t>
                      </a:r>
                    </a:p>
                  </a:txBody>
                  <a:tcPr marL="109728" marR="109728" marT="36576" marB="36576" anchor="ctr">
                    <a:solidFill>
                      <a:srgbClr val="EDECE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 i="0">
                          <a:solidFill>
                            <a:srgbClr val="FFFFFF"/>
                          </a:solidFill>
                          <a:latin typeface="Calibri"/>
                        </a:rPr>
                        <a:t>Tradicional</a:t>
                      </a:r>
                    </a:p>
                  </a:txBody>
                  <a:tcPr marL="109728" marR="109728" marT="36576" marB="36576" anchor="ctr">
                    <a:solidFill>
                      <a:srgbClr val="EDECE8"/>
                    </a:solidFill>
                  </a:tcPr>
                </a:tc>
              </a:tr>
              <a:tr h="603504">
                <a:tc>
                  <a:txBody>
                    <a:bodyPr wrap="square"/>
                    <a:lstStyle/>
                    <a:p>
                      <a:pPr algn="l"/>
                      <a:r>
                        <a:rPr sz="1250" b="1" i="0">
                          <a:solidFill>
                            <a:srgbClr val="EDECE8"/>
                          </a:solidFill>
                          <a:latin typeface="Calibri"/>
                        </a:rPr>
                        <a:t>Carga Rápida</a:t>
                      </a:r>
                    </a:p>
                  </a:txBody>
                  <a:tcPr marL="109728" marR="109728" marT="36576" marB="36576" anchor="ctr">
                    <a:solidFill>
                      <a:srgbClr val="1B213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15 min</a:t>
                      </a:r>
                    </a:p>
                  </a:txBody>
                  <a:tcPr marL="109728" marR="109728" marT="36576" marB="36576" anchor="ctr">
                    <a:solidFill>
                      <a:srgbClr val="1B213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6 horas</a:t>
                      </a:r>
                    </a:p>
                  </a:txBody>
                  <a:tcPr marL="109728" marR="109728" marT="36576" marB="36576" anchor="ctr">
                    <a:solidFill>
                      <a:srgbClr val="1B2130"/>
                    </a:solidFill>
                  </a:tcPr>
                </a:tc>
              </a:tr>
              <a:tr h="603504">
                <a:tc>
                  <a:txBody>
                    <a:bodyPr wrap="square"/>
                    <a:lstStyle/>
                    <a:p>
                      <a:pPr algn="l"/>
                      <a:r>
                        <a:rPr sz="1250" b="1" i="0">
                          <a:solidFill>
                            <a:srgbClr val="EDECE8"/>
                          </a:solidFill>
                          <a:latin typeface="Calibri"/>
                        </a:rPr>
                        <a:t>Batería</a:t>
                      </a:r>
                    </a:p>
                  </a:txBody>
                  <a:tcPr marL="109728" marR="109728" marT="36576" marB="36576" anchor="ctr">
                    <a:solidFill>
                      <a:srgbClr val="171B2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Intercambiable</a:t>
                      </a:r>
                    </a:p>
                  </a:txBody>
                  <a:tcPr marL="109728" marR="109728" marT="36576" marB="36576" anchor="ctr">
                    <a:solidFill>
                      <a:srgbClr val="171B2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Fija</a:t>
                      </a:r>
                    </a:p>
                  </a:txBody>
                  <a:tcPr marL="109728" marR="109728" marT="36576" marB="36576" anchor="ctr">
                    <a:solidFill>
                      <a:srgbClr val="171B26"/>
                    </a:solidFill>
                  </a:tcPr>
                </a:tc>
              </a:tr>
              <a:tr h="603504">
                <a:tc>
                  <a:txBody>
                    <a:bodyPr wrap="square"/>
                    <a:lstStyle/>
                    <a:p>
                      <a:pPr algn="l"/>
                      <a:r>
                        <a:rPr sz="1250" b="1" i="0">
                          <a:solidFill>
                            <a:srgbClr val="EDECE8"/>
                          </a:solidFill>
                          <a:latin typeface="Calibri"/>
                        </a:rPr>
                        <a:t>Optimización</a:t>
                      </a:r>
                    </a:p>
                  </a:txBody>
                  <a:tcPr marL="109728" marR="109728" marT="36576" marB="36576" anchor="ctr">
                    <a:solidFill>
                      <a:srgbClr val="1B213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Software AI</a:t>
                      </a:r>
                    </a:p>
                  </a:txBody>
                  <a:tcPr marL="109728" marR="109728" marT="36576" marB="36576" anchor="ctr">
                    <a:solidFill>
                      <a:srgbClr val="1B213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Manual</a:t>
                      </a:r>
                    </a:p>
                  </a:txBody>
                  <a:tcPr marL="109728" marR="109728" marT="36576" marB="36576" anchor="ctr">
                    <a:solidFill>
                      <a:srgbClr val="1B2130"/>
                    </a:solidFill>
                  </a:tcPr>
                </a:tc>
              </a:tr>
              <a:tr h="603504">
                <a:tc>
                  <a:txBody>
                    <a:bodyPr wrap="square"/>
                    <a:lstStyle/>
                    <a:p>
                      <a:pPr algn="l"/>
                      <a:r>
                        <a:rPr sz="1250" b="1" i="0">
                          <a:solidFill>
                            <a:srgbClr val="EDECE8"/>
                          </a:solidFill>
                          <a:latin typeface="Calibri"/>
                        </a:rPr>
                        <a:t>Mantenimiento</a:t>
                      </a:r>
                    </a:p>
                  </a:txBody>
                  <a:tcPr marL="109728" marR="109728" marT="36576" marB="36576" anchor="ctr">
                    <a:solidFill>
                      <a:srgbClr val="171B2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Bajo</a:t>
                      </a:r>
                    </a:p>
                  </a:txBody>
                  <a:tcPr marL="109728" marR="109728" marT="36576" marB="36576" anchor="ctr">
                    <a:solidFill>
                      <a:srgbClr val="171B2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 i="0">
                          <a:solidFill>
                            <a:srgbClr val="EDECE8"/>
                          </a:solidFill>
                          <a:latin typeface="Calibri"/>
                        </a:rPr>
                        <a:t>Costoso</a:t>
                      </a:r>
                    </a:p>
                  </a:txBody>
                  <a:tcPr marL="109728" marR="109728" marT="36576" marB="36576" anchor="ctr">
                    <a:solidFill>
                      <a:srgbClr val="171B26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6ADBB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stat-a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7680767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68680"/>
            <a:ext cx="67054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300" b="1" i="0">
                <a:solidFill>
                  <a:srgbClr val="E0A43B"/>
                </a:solidFill>
                <a:latin typeface="Calibri"/>
              </a:rPr>
              <a:t/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6705432" cy="3017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200" b="1" i="0">
                <a:solidFill>
                  <a:srgbClr val="F5EFE4"/>
                </a:solidFill>
                <a:latin typeface="Cambria"/>
              </a:rPr>
              <a:t>250k</a:t>
            </a:r>
          </a:p>
          <a:p>
            <a:pPr>
              <a:spcBef>
                <a:spcPts val="800"/>
              </a:spcBef>
            </a:pPr>
            <a:r>
              <a:rPr sz="1500" b="1" i="0">
                <a:solidFill>
                  <a:srgbClr val="F5EFE4"/>
                </a:solidFill>
                <a:latin typeface="Calibri"/>
              </a:rPr>
              <a:t>VIAJES COMPLETADOS CON ÉXITO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709160"/>
            <a:ext cx="6705432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500" b="0" i="0">
                <a:solidFill>
                  <a:srgbClr val="F5EFE4"/>
                </a:solidFill>
                <a:latin typeface="Calibri"/>
              </a:rPr>
              <a:t>Fase piloto superada con un 95% de satisfacción del usuario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6ADBB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3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234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EDECE8"/>
                </a:solidFill>
                <a:latin typeface="Cambria"/>
              </a:rPr>
              <a:t>Equipo Fundador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468880"/>
            <a:ext cx="658368" cy="658368"/>
          </a:xfrm>
          <a:prstGeom prst="roundRect">
            <a:avLst/>
          </a:prstGeom>
          <a:solidFill>
            <a:srgbClr val="E8B0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bo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76" y="2596896"/>
            <a:ext cx="402336" cy="4023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3310128"/>
            <a:ext cx="3210458" cy="98755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EDECE8"/>
                </a:solidFill>
                <a:latin typeface="Cambria"/>
              </a:rPr>
              <a:t>CEO: Ex-Tesla</a:t>
            </a:r>
          </a:p>
          <a:p>
            <a:r>
              <a:rPr sz="1200" b="0" i="0">
                <a:solidFill>
                  <a:srgbClr val="A6ADBB"/>
                </a:solidFill>
                <a:latin typeface="Calibri"/>
              </a:rPr>
              <a:t>10 años liderando operaciones logísticas globales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0618" y="2468880"/>
            <a:ext cx="658368" cy="658368"/>
          </a:xfrm>
          <a:prstGeom prst="roundRect">
            <a:avLst/>
          </a:prstGeom>
          <a:solidFill>
            <a:srgbClr val="6BA8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gea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634" y="2596896"/>
            <a:ext cx="402336" cy="4023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90618" y="3310128"/>
            <a:ext cx="3210458" cy="98755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EDECE8"/>
                </a:solidFill>
                <a:latin typeface="Cambria"/>
              </a:rPr>
              <a:t>CTO: PhD Ingeniería</a:t>
            </a:r>
          </a:p>
          <a:p>
            <a:r>
              <a:rPr sz="1200" b="0" i="0">
                <a:solidFill>
                  <a:srgbClr val="A6ADBB"/>
                </a:solidFill>
                <a:latin typeface="Calibri"/>
              </a:rPr>
              <a:t>Especialista en sistemas IoT y redes eléctricas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158276" y="2468880"/>
            <a:ext cx="658368" cy="658368"/>
          </a:xfrm>
          <a:prstGeom prst="roundRect">
            <a:avLst/>
          </a:prstGeom>
          <a:solidFill>
            <a:srgbClr val="E8B0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growth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6292" y="2596896"/>
            <a:ext cx="402336" cy="4023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158276" y="3310128"/>
            <a:ext cx="3210458" cy="98755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EDECE8"/>
                </a:solidFill>
                <a:latin typeface="Cambria"/>
              </a:rPr>
              <a:t>COO: Scale-up Expert</a:t>
            </a:r>
          </a:p>
          <a:p>
            <a:r>
              <a:rPr sz="1200" b="0" i="0">
                <a:solidFill>
                  <a:srgbClr val="A6ADBB"/>
                </a:solidFill>
                <a:latin typeface="Calibri"/>
              </a:rPr>
              <a:t>Experta en expansión de mercados y startups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6ADBB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art-medianoch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E8B04B"/>
                </a:solidFill>
                <a:latin typeface="Calibri"/>
              </a:rPr>
              <a:t>PRÓXIMOS PASOS</a:t>
            </a:r>
          </a:p>
          <a:p>
            <a:r>
              <a:rPr sz="4600" b="1" i="0">
                <a:solidFill>
                  <a:srgbClr val="EDECE8"/>
                </a:solidFill>
                <a:latin typeface="Cambria"/>
              </a:rPr>
              <a:t>Únete a la revolución del movimiento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EDECE8"/>
                </a:solidFill>
                <a:latin typeface="Calibri"/>
              </a:rPr>
              <a:t>Buscamos $2M para expansión de flota y desarrollo tecnológico • contacto@voltpath.com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6ADBB"/>
                </a:solidFill>
                <a:latin typeface="Calibri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DECE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560320"/>
            <a:ext cx="10545775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10131A"/>
                </a:solidFill>
                <a:latin typeface="Cambria"/>
              </a:rPr>
              <a:t>AIM DECK</a:t>
            </a:r>
          </a:p>
          <a:p>
            <a:pPr algn="ctr">
              <a:spcBef>
                <a:spcPts val="1200"/>
              </a:spcBef>
            </a:pPr>
            <a:r>
              <a:rPr sz="1600" b="0" i="0">
                <a:solidFill>
                  <a:srgbClr val="E8B04B"/>
                </a:solidFill>
                <a:latin typeface="Calibri"/>
              </a:rPr>
              <a:t>Hecho con AIM DECK  ·  aim-deck.ai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