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436E0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2194560"/>
            <a:ext cx="10545775" cy="2926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200" b="1" i="0">
                <a:solidFill>
                  <a:srgbClr val="FFB400"/>
                </a:solidFill>
                <a:latin typeface="Calibri"/>
              </a:rPr>
              <a:t>LANZAMIENTO OFICIAL</a:t>
            </a:r>
          </a:p>
          <a:p>
            <a:r>
              <a:rPr sz="4600" b="1" i="0">
                <a:solidFill>
                  <a:srgbClr val="FFFFFF"/>
                </a:solidFill>
                <a:latin typeface="Calibri"/>
              </a:rPr>
              <a:t>Apex Precision: El Futuro del Teclado Mecánico</a:t>
            </a:r>
          </a:p>
          <a:p>
            <a:pPr>
              <a:spcBef>
                <a:spcPts val="1600"/>
              </a:spcBef>
            </a:pPr>
            <a:r>
              <a:rPr sz="2000" b="0" i="0">
                <a:solidFill>
                  <a:srgbClr val="FFFFFF"/>
                </a:solidFill>
                <a:latin typeface="Calibri"/>
              </a:rPr>
              <a:t>Gaming inalámbrico high-end sin compromisos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A5E68"/>
                </a:solidFill>
                <a:latin typeface="Calibri"/>
              </a:rPr>
              <a:t>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315017" y="0"/>
            <a:ext cx="4876678" cy="6858000"/>
          </a:xfrm>
          <a:prstGeom prst="rect">
            <a:avLst/>
          </a:prstGeom>
          <a:solidFill>
            <a:srgbClr val="17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 rot="11821758">
            <a:off x="9906669" y="3352522"/>
            <a:ext cx="2089884" cy="2221260"/>
          </a:xfrm>
          <a:prstGeom prst="ellipse">
            <a:avLst/>
          </a:prstGeom>
          <a:solidFill>
            <a:srgbClr val="F5EF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 rot="9779494">
            <a:off x="8730923" y="2180973"/>
            <a:ext cx="1881673" cy="1671725"/>
          </a:xfrm>
          <a:prstGeom prst="ellipse">
            <a:avLst/>
          </a:prstGeom>
          <a:solidFill>
            <a:srgbClr val="2436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ardrop 4"/>
          <p:cNvSpPr/>
          <p:nvPr/>
        </p:nvSpPr>
        <p:spPr>
          <a:xfrm rot="19601835">
            <a:off x="9239984" y="4983706"/>
            <a:ext cx="2659228" cy="2464519"/>
          </a:xfrm>
          <a:prstGeom prst="teardrop">
            <a:avLst/>
          </a:prstGeom>
          <a:solidFill>
            <a:srgbClr val="FF5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Moon 5"/>
          <p:cNvSpPr/>
          <p:nvPr/>
        </p:nvSpPr>
        <p:spPr>
          <a:xfrm rot="16301880">
            <a:off x="10083981" y="-257922"/>
            <a:ext cx="1715941" cy="1855682"/>
          </a:xfrm>
          <a:prstGeom prst="moon">
            <a:avLst/>
          </a:prstGeom>
          <a:solidFill>
            <a:srgbClr val="FFB4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868680"/>
            <a:ext cx="6583515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111214"/>
                </a:solidFill>
                <a:latin typeface="Calibri"/>
              </a:rPr>
              <a:t>Ingeniería de Vanguardia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468880"/>
            <a:ext cx="6583515" cy="3657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200"/>
              </a:spcAft>
            </a:pPr>
            <a:r>
              <a:rPr sz="1600" b="1" i="0">
                <a:solidFill>
                  <a:srgbClr val="2436E0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111214"/>
                </a:solidFill>
                <a:latin typeface="Calibri"/>
              </a:rPr>
              <a:t>Chasis monobloque de aluminio aeroespacial</a:t>
            </a:r>
          </a:p>
          <a:p>
            <a:pPr>
              <a:spcAft>
                <a:spcPts val="1200"/>
              </a:spcAft>
            </a:pPr>
            <a:r>
              <a:rPr sz="1600" b="1" i="0">
                <a:solidFill>
                  <a:srgbClr val="FF5A1F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111214"/>
                </a:solidFill>
                <a:latin typeface="Calibri"/>
              </a:rPr>
              <a:t>Diseño minimal que realza cualquier setup</a:t>
            </a:r>
          </a:p>
          <a:p>
            <a:pPr>
              <a:spcAft>
                <a:spcPts val="1200"/>
              </a:spcAft>
            </a:pPr>
            <a:r>
              <a:rPr sz="1600" b="1" i="0">
                <a:solidFill>
                  <a:srgbClr val="FFB400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111214"/>
                </a:solidFill>
                <a:latin typeface="Calibri"/>
              </a:rPr>
              <a:t>Luz dinámica para foco, no distracción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A5E68"/>
                </a:solidFill>
                <a:latin typeface="Calibri"/>
              </a:rP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10545775" cy="1234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111214"/>
                </a:solidFill>
                <a:latin typeface="Calibri"/>
              </a:rPr>
              <a:t>Especificaciones Técnicas Clave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22960" y="2468880"/>
            <a:ext cx="658368" cy="658368"/>
          </a:xfrm>
          <a:prstGeom prst="roundRect">
            <a:avLst/>
          </a:prstGeom>
          <a:solidFill>
            <a:srgbClr val="2436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bol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976" y="2596896"/>
            <a:ext cx="402336" cy="4023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3310128"/>
            <a:ext cx="5044287" cy="85039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300"/>
              </a:spcAft>
            </a:pPr>
            <a:r>
              <a:rPr sz="1600" b="1" i="0">
                <a:solidFill>
                  <a:srgbClr val="111214"/>
                </a:solidFill>
                <a:latin typeface="Calibri"/>
              </a:rPr>
              <a:t>Switches Ópticos 0.2ms</a:t>
            </a:r>
          </a:p>
          <a:p>
            <a:r>
              <a:rPr sz="1200" b="0" i="0">
                <a:solidFill>
                  <a:srgbClr val="5A5E68"/>
                </a:solidFill>
                <a:latin typeface="Calibri"/>
              </a:rPr>
              <a:t>Activación casi instantánea para competitivos que no aceptan retrasos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24447" y="2468880"/>
            <a:ext cx="658368" cy="658368"/>
          </a:xfrm>
          <a:prstGeom prst="roundRect">
            <a:avLst/>
          </a:prstGeom>
          <a:solidFill>
            <a:srgbClr val="FF5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clou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2463" y="2596896"/>
            <a:ext cx="402336" cy="40233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324447" y="3310128"/>
            <a:ext cx="5044287" cy="85039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300"/>
              </a:spcAft>
            </a:pPr>
            <a:r>
              <a:rPr sz="1600" b="1" i="0">
                <a:solidFill>
                  <a:srgbClr val="111214"/>
                </a:solidFill>
                <a:latin typeface="Calibri"/>
              </a:rPr>
              <a:t>Conectividad Híbrida</a:t>
            </a:r>
          </a:p>
          <a:p>
            <a:r>
              <a:rPr sz="1200" b="0" i="0">
                <a:solidFill>
                  <a:srgbClr val="5A5E68"/>
                </a:solidFill>
                <a:latin typeface="Calibri"/>
              </a:rPr>
              <a:t>2.4GHz ultra low latency y Bluetooth 5.2 para máxima flexibilidad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4480560"/>
            <a:ext cx="658368" cy="658368"/>
          </a:xfrm>
          <a:prstGeom prst="roundRect">
            <a:avLst/>
          </a:prstGeom>
          <a:solidFill>
            <a:srgbClr val="FFB4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clock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0976" y="4608576"/>
            <a:ext cx="402336" cy="40233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22960" y="5321808"/>
            <a:ext cx="5044287" cy="85039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300"/>
              </a:spcAft>
            </a:pPr>
            <a:r>
              <a:rPr sz="1600" b="1" i="0">
                <a:solidFill>
                  <a:srgbClr val="111214"/>
                </a:solidFill>
                <a:latin typeface="Calibri"/>
              </a:rPr>
              <a:t>150h de Autonomía</a:t>
            </a:r>
          </a:p>
          <a:p>
            <a:r>
              <a:rPr sz="1200" b="0" i="0">
                <a:solidFill>
                  <a:srgbClr val="5A5E68"/>
                </a:solidFill>
                <a:latin typeface="Calibri"/>
              </a:rPr>
              <a:t>Sesiones maratónicas sin preocuparte por el nivel de batería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324447" y="4480560"/>
            <a:ext cx="658368" cy="658368"/>
          </a:xfrm>
          <a:prstGeom prst="roundRect">
            <a:avLst/>
          </a:prstGeom>
          <a:solidFill>
            <a:srgbClr val="2436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shiel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52463" y="4608576"/>
            <a:ext cx="402336" cy="40233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324447" y="5321808"/>
            <a:ext cx="5044287" cy="85039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300"/>
              </a:spcAft>
            </a:pPr>
            <a:r>
              <a:rPr sz="1600" b="1" i="0">
                <a:solidFill>
                  <a:srgbClr val="111214"/>
                </a:solidFill>
                <a:latin typeface="Calibri"/>
              </a:rPr>
              <a:t>Keycaps PBT Premium</a:t>
            </a:r>
          </a:p>
          <a:p>
            <a:r>
              <a:rPr sz="1200" b="0" i="0">
                <a:solidFill>
                  <a:srgbClr val="5A5E68"/>
                </a:solidFill>
                <a:latin typeface="Calibri"/>
              </a:rPr>
              <a:t>Doble inyección para resistir brillo, desgaste y leyendas borradas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A5E68"/>
                </a:solidFill>
                <a:latin typeface="Calibri"/>
              </a:rP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130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stat-ar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7680767" cy="6858000"/>
          </a:xfrm>
          <a:prstGeom prst="rect">
            <a:avLst/>
          </a:prstGeom>
          <a:solidFill>
            <a:srgbClr val="17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868680"/>
            <a:ext cx="6705432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300" b="1" i="0">
                <a:solidFill>
                  <a:srgbClr val="E0A43B"/>
                </a:solidFill>
                <a:latin typeface="Calibri"/>
              </a:rPr>
              <a:t/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6705432" cy="3017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200" b="1" i="0">
                <a:solidFill>
                  <a:srgbClr val="F5EFE4"/>
                </a:solidFill>
                <a:latin typeface="Calibri"/>
              </a:rPr>
              <a:t>1 ms</a:t>
            </a:r>
          </a:p>
          <a:p>
            <a:pPr>
              <a:spcBef>
                <a:spcPts val="800"/>
              </a:spcBef>
            </a:pPr>
            <a:r>
              <a:rPr sz="1500" b="1" i="0">
                <a:solidFill>
                  <a:srgbClr val="F5EFE4"/>
                </a:solidFill>
                <a:latin typeface="Calibri"/>
              </a:rPr>
              <a:t>RESPUESTA INALÁMBRICA GARANTIZADA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709160"/>
            <a:ext cx="6705432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500" b="0" i="0">
                <a:solidFill>
                  <a:srgbClr val="F5EFE4"/>
                </a:solidFill>
                <a:latin typeface="Calibri"/>
              </a:rPr>
              <a:t>Rendimiento equiparable al cable, con libertad total de movimiento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A5E68"/>
                </a:solidFill>
                <a:latin typeface="Calibri"/>
              </a:rP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10545775" cy="1234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111214"/>
                </a:solidFill>
                <a:latin typeface="Calibri"/>
              </a:rPr>
              <a:t>Inversión y Disponibilidad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22960" y="2423160"/>
            <a:ext cx="5067147" cy="38862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E6E8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97280" y="2743200"/>
            <a:ext cx="4518507" cy="33375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700" b="1" i="0">
                <a:solidFill>
                  <a:srgbClr val="111214"/>
                </a:solidFill>
                <a:latin typeface="Calibri"/>
              </a:rPr>
              <a:t>Edición Estándar</a:t>
            </a:r>
          </a:p>
          <a:p>
            <a:pPr>
              <a:spcBef>
                <a:spcPts val="400"/>
              </a:spcBef>
            </a:pPr>
            <a:r>
              <a:rPr sz="3000" b="1" i="0">
                <a:solidFill>
                  <a:srgbClr val="2436E0"/>
                </a:solidFill>
                <a:latin typeface="Calibri"/>
              </a:rPr>
              <a:t>199€</a:t>
            </a:r>
            <a:r>
              <a:rPr sz="1200" b="0" i="0">
                <a:solidFill>
                  <a:srgbClr val="5A5E68"/>
                </a:solidFill>
                <a:latin typeface="Calibri"/>
              </a:rPr>
              <a:t> pago único</a:t>
            </a:r>
          </a:p>
          <a:p>
            <a:pPr>
              <a:spcBef>
                <a:spcPts val="500"/>
              </a:spcBef>
            </a:pPr>
            <a:r>
              <a:rPr sz="1200" b="1" i="0">
                <a:solidFill>
                  <a:srgbClr val="2436E0"/>
                </a:solidFill>
                <a:latin typeface="Calibri"/>
              </a:rPr>
              <a:t>✓ </a:t>
            </a:r>
            <a:r>
              <a:rPr sz="1200" b="0" i="0">
                <a:solidFill>
                  <a:srgbClr val="5A5E68"/>
                </a:solidFill>
                <a:latin typeface="Calibri"/>
              </a:rPr>
              <a:t>Switches ópticos lineales calibrados</a:t>
            </a:r>
          </a:p>
          <a:p>
            <a:pPr>
              <a:spcBef>
                <a:spcPts val="500"/>
              </a:spcBef>
            </a:pPr>
            <a:r>
              <a:rPr sz="1200" b="1" i="0">
                <a:solidFill>
                  <a:srgbClr val="2436E0"/>
                </a:solidFill>
                <a:latin typeface="Calibri"/>
              </a:rPr>
              <a:t>✓ </a:t>
            </a:r>
            <a:r>
              <a:rPr sz="1200" b="0" i="0">
                <a:solidFill>
                  <a:srgbClr val="5A5E68"/>
                </a:solidFill>
                <a:latin typeface="Calibri"/>
              </a:rPr>
              <a:t>Chasis aluminio aeroespacial</a:t>
            </a:r>
          </a:p>
          <a:p>
            <a:pPr>
              <a:spcBef>
                <a:spcPts val="500"/>
              </a:spcBef>
            </a:pPr>
            <a:r>
              <a:rPr sz="1200" b="1" i="0">
                <a:solidFill>
                  <a:srgbClr val="2436E0"/>
                </a:solidFill>
                <a:latin typeface="Calibri"/>
              </a:rPr>
              <a:t>✓ </a:t>
            </a:r>
            <a:r>
              <a:rPr sz="1200" b="0" i="0">
                <a:solidFill>
                  <a:srgbClr val="5A5E68"/>
                </a:solidFill>
                <a:latin typeface="Calibri"/>
              </a:rPr>
              <a:t>Conectividad 2.4GHz + Bluetooth 5.2</a:t>
            </a:r>
          </a:p>
          <a:p>
            <a:pPr>
              <a:spcBef>
                <a:spcPts val="500"/>
              </a:spcBef>
            </a:pPr>
            <a:r>
              <a:rPr sz="1200" b="1" i="0">
                <a:solidFill>
                  <a:srgbClr val="2436E0"/>
                </a:solidFill>
                <a:latin typeface="Calibri"/>
              </a:rPr>
              <a:t>✓ </a:t>
            </a:r>
            <a:r>
              <a:rPr sz="1200" b="0" i="0">
                <a:solidFill>
                  <a:srgbClr val="5A5E68"/>
                </a:solidFill>
                <a:latin typeface="Calibri"/>
              </a:rPr>
              <a:t>Keycaps PBT de doble inyección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301587" y="2423160"/>
            <a:ext cx="5067147" cy="38862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2436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575907" y="2743200"/>
            <a:ext cx="4518507" cy="33375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700" b="1" i="0">
                <a:solidFill>
                  <a:srgbClr val="111214"/>
                </a:solidFill>
                <a:latin typeface="Calibri"/>
              </a:rPr>
              <a:t>Edición Pro</a:t>
            </a:r>
          </a:p>
          <a:p>
            <a:pPr>
              <a:spcBef>
                <a:spcPts val="400"/>
              </a:spcBef>
            </a:pPr>
            <a:r>
              <a:rPr sz="3000" b="1" i="0">
                <a:solidFill>
                  <a:srgbClr val="2436E0"/>
                </a:solidFill>
                <a:latin typeface="Calibri"/>
              </a:rPr>
              <a:t>249€</a:t>
            </a:r>
            <a:r>
              <a:rPr sz="1200" b="0" i="0">
                <a:solidFill>
                  <a:srgbClr val="5A5E68"/>
                </a:solidFill>
                <a:latin typeface="Calibri"/>
              </a:rPr>
              <a:t> pago único</a:t>
            </a:r>
          </a:p>
          <a:p>
            <a:pPr>
              <a:spcBef>
                <a:spcPts val="500"/>
              </a:spcBef>
            </a:pPr>
            <a:r>
              <a:rPr sz="1200" b="1" i="0">
                <a:solidFill>
                  <a:srgbClr val="2436E0"/>
                </a:solidFill>
                <a:latin typeface="Calibri"/>
              </a:rPr>
              <a:t>✓ </a:t>
            </a:r>
            <a:r>
              <a:rPr sz="1200" b="0" i="0">
                <a:solidFill>
                  <a:srgbClr val="5A5E68"/>
                </a:solidFill>
                <a:latin typeface="Calibri"/>
              </a:rPr>
              <a:t>Custom switches hot-swap seleccionables</a:t>
            </a:r>
          </a:p>
          <a:p>
            <a:pPr>
              <a:spcBef>
                <a:spcPts val="500"/>
              </a:spcBef>
            </a:pPr>
            <a:r>
              <a:rPr sz="1200" b="1" i="0">
                <a:solidFill>
                  <a:srgbClr val="2436E0"/>
                </a:solidFill>
                <a:latin typeface="Calibri"/>
              </a:rPr>
              <a:t>✓ </a:t>
            </a:r>
            <a:r>
              <a:rPr sz="1200" b="0" i="0">
                <a:solidFill>
                  <a:srgbClr val="5A5E68"/>
                </a:solidFill>
                <a:latin typeface="Calibri"/>
              </a:rPr>
              <a:t>Perfil acústico optimizado de fábrica</a:t>
            </a:r>
          </a:p>
          <a:p>
            <a:pPr>
              <a:spcBef>
                <a:spcPts val="500"/>
              </a:spcBef>
            </a:pPr>
            <a:r>
              <a:rPr sz="1200" b="1" i="0">
                <a:solidFill>
                  <a:srgbClr val="2436E0"/>
                </a:solidFill>
                <a:latin typeface="Calibri"/>
              </a:rPr>
              <a:t>✓ </a:t>
            </a:r>
            <a:r>
              <a:rPr sz="1200" b="0" i="0">
                <a:solidFill>
                  <a:srgbClr val="5A5E68"/>
                </a:solidFill>
                <a:latin typeface="Calibri"/>
              </a:rPr>
              <a:t>Cable trenzado premium incluido</a:t>
            </a:r>
          </a:p>
          <a:p>
            <a:pPr>
              <a:spcBef>
                <a:spcPts val="500"/>
              </a:spcBef>
            </a:pPr>
            <a:r>
              <a:rPr sz="1200" b="1" i="0">
                <a:solidFill>
                  <a:srgbClr val="2436E0"/>
                </a:solidFill>
                <a:latin typeface="Calibri"/>
              </a:rPr>
              <a:t>✓ </a:t>
            </a:r>
            <a:r>
              <a:rPr sz="1200" b="0" i="0">
                <a:solidFill>
                  <a:srgbClr val="5A5E68"/>
                </a:solidFill>
                <a:latin typeface="Calibri"/>
              </a:rPr>
              <a:t>Estuche rígido para transporte seguro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A5E68"/>
                </a:solidFill>
                <a:latin typeface="Calibri"/>
              </a:rP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436E0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art-bloqu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2685" y="0"/>
            <a:ext cx="438901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2194560"/>
            <a:ext cx="6827349" cy="2926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200" b="1" i="0">
                <a:solidFill>
                  <a:srgbClr val="FFB400"/>
                </a:solidFill>
                <a:latin typeface="Calibri"/>
              </a:rPr>
              <a:t>DISPONIBILIDAD INMEDIATA</a:t>
            </a:r>
          </a:p>
          <a:p>
            <a:r>
              <a:rPr sz="4600" b="1" i="0">
                <a:solidFill>
                  <a:srgbClr val="FFFFFF"/>
                </a:solidFill>
                <a:latin typeface="Calibri"/>
              </a:rPr>
              <a:t>Eleva tu juego hoy</a:t>
            </a:r>
          </a:p>
          <a:p>
            <a:pPr>
              <a:spcBef>
                <a:spcPts val="1600"/>
              </a:spcBef>
            </a:pPr>
            <a:r>
              <a:rPr sz="2000" b="0" i="0">
                <a:solidFill>
                  <a:srgbClr val="FFFFFF"/>
                </a:solidFill>
                <a:latin typeface="Calibri"/>
              </a:rPr>
              <a:t>Reserva ahora y sé de los primeros en dominar Apex Precision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A5E68"/>
                </a:solidFill>
                <a:latin typeface="Calibri"/>
              </a:rP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2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2560320"/>
            <a:ext cx="10545775" cy="2011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Calibri"/>
              </a:rPr>
              <a:t>AIM DECK</a:t>
            </a:r>
          </a:p>
          <a:p>
            <a:pPr algn="ctr">
              <a:spcBef>
                <a:spcPts val="1200"/>
              </a:spcBef>
            </a:pPr>
            <a:r>
              <a:rPr sz="1600" b="0" i="0">
                <a:solidFill>
                  <a:srgbClr val="FFB400"/>
                </a:solidFill>
                <a:latin typeface="Calibri"/>
              </a:rPr>
              <a:t>Hecho con AIM DECK  ·  aim-deck.ai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