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E8452A"/>
            </a:solidFill>
            <a:ln>
              <a:noFill/>
            </a:ln>
          </c:spPr>
          <c:dPt>
            <c:idx val="0"/>
            <c:spPr>
              <a:solidFill>
                <a:srgbClr val="E8452A"/>
              </a:solidFill>
              <a:ln>
                <a:noFill/>
              </a:ln>
            </c:spPr>
          </c:dPt>
          <c:dPt>
            <c:idx val="1"/>
            <c:spPr>
              <a:solidFill>
                <a:srgbClr val="1F6F6B"/>
              </a:solidFill>
              <a:ln>
                <a:noFill/>
              </a:ln>
            </c:spPr>
          </c:dPt>
          <c:dPt>
            <c:idx val="2"/>
            <c:spPr>
              <a:solidFill>
                <a:srgbClr val="E0A43B"/>
              </a:solidFill>
              <a:ln>
                <a:noFill/>
              </a:ln>
            </c:spPr>
          </c:dPt>
          <c:cat>
            <c:strRef>
              <c:f>Sheet1!$A$2:$A$4</c:f>
              <c:strCache>
                <c:ptCount val="3"/>
                <c:pt idx="0">
                  <c:v>Donaciones privadas</c:v>
                </c:pt>
                <c:pt idx="1">
                  <c:v>Fondos UE</c:v>
                </c:pt>
                <c:pt idx="2">
                  <c:v>Ingresos propios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61.0</c:v>
                </c:pt>
                <c:pt idx="1">
                  <c:v>27.0</c:v>
                </c:pt>
                <c:pt idx="2">
                  <c:v>12.0</c:v>
                </c:pt>
              </c:numCache>
            </c:numRef>
          </c:val>
        </c:ser>
        <c:dLbls>
          <c:txPr>
            <a:bodyPr/>
            <a:lstStyle/>
            <a:p>
              <a:pPr>
                <a:defRPr sz="1100" b="1">
                  <a:solidFill>
                    <a:srgbClr val="17130F"/>
                  </a:solidFill>
                </a:defRPr>
              </a:pPr>
            </a:p>
          </c:txPr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Nuestra misión trasciende la protección ambiental; buscamos un equilibrio real entre la ciencia y la sociedad. Este año hemos consolidado nuestra posición como referentes en la protección del ecosistema mediterráneo.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El plan 2026 es ambicioso y requiere un incremento del 30% en nuestra capacidad de captación de fondos para cubrir las nuevas reservas.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Cada trimestre tiene un hito crítico asignado para asegurar el cumplimiento del plan estratégico anual.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Un repaso por los logros tangibles que definen un año de crecimiento sin precedentes en la historia de la fundación.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El incremento del 38% en la retirada de plásticos demuestra la eficiencia de nuestras nuevas patrullas. La recuperación de la posidonia es un indicador clave de la salud del lecho marino.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El Santuario de Cabrera se ha convertido en el centro de recuperación más avanzado del Mediterráneo, logrando una tasa de supervivencia post-liberación superior al 90%.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La ciencia valida nuestra acción y la comunidad la ejecuta. Este binomio es lo que nos permite escalar el impacto sin perder credibilidad institucional.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Análisis de la sostenibilidad financiera y el capital humano que hace posible nuestra labor diaria.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La independencia financiera se apoya en una sólida base de donantes privados. Los fondos europeos nos permiten ejecutar proyectos de investigación de largo recorrido.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Hemos crecido en especialización, permitiendo que cada proyecto cuente con supervisión técnica y operativa de primer nivel.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Nuestra estrategia para el próximo ejercicio se centra en el escalado de operaciones y la digitalización del monitoreo marino.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Fundación Mar Viva: Informe Anual 20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685" y="0"/>
            <a:ext cx="438901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ph type="title"/>
          </p:nvPr>
        </p:nvSpPr>
        <p:spPr>
          <a:xfrm>
            <a:off x="822960" y="2194560"/>
            <a:ext cx="6827349" cy="292608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1000"/>
              </a:spcAft>
            </a:pPr>
            <a:r>
              <a:rPr sz="1200" b="1" i="0" lang="es-ES">
                <a:solidFill>
                  <a:srgbClr val="E0A43B"/>
                </a:solidFill>
                <a:latin typeface="Calibri"/>
              </a:rPr>
              <a:t>MEMORIA DE SOSTENIBILIDAD</a:t>
            </a:r>
          </a:p>
          <a:p>
            <a:r>
              <a:rPr sz="4600" b="1" i="0" lang="es-ES">
                <a:solidFill>
                  <a:srgbClr val="F5EFE4"/>
                </a:solidFill>
                <a:latin typeface="Century Schoolbook"/>
              </a:rPr>
              <a:t>Fundación Mar Viva: Informe Anual 2025</a:t>
            </a:r>
          </a:p>
          <a:p>
            <a:pPr>
              <a:spcBef>
                <a:spcPts val="1600"/>
              </a:spcBef>
            </a:pPr>
            <a:r>
              <a:rPr sz="2000" b="0" i="0" lang="es-ES">
                <a:solidFill>
                  <a:srgbClr val="F5EFE4"/>
                </a:solidFill>
                <a:latin typeface="Calibri"/>
              </a:rPr>
              <a:t>Conservación marina y resultados de impacto en el Mediterráneo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Hacia el 20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5608179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>
            <p:ph type="title"/>
          </p:nvPr>
        </p:nvSpPr>
        <p:spPr>
          <a:xfrm>
            <a:off x="822960" y="2377440"/>
            <a:ext cx="4876678" cy="23774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pPr>
              <a:spcAft>
                <a:spcPts val="600"/>
              </a:spcAft>
            </a:pPr>
            <a:r>
              <a:rPr sz="4000" b="1" i="0" lang="es-ES">
                <a:solidFill>
                  <a:srgbClr val="E8452A"/>
                </a:solidFill>
                <a:latin typeface="Century Schoolbook"/>
              </a:rPr>
              <a:t>Visión Futura</a:t>
            </a:r>
          </a:p>
          <a:p>
            <a:r>
              <a:rPr sz="4000" b="1" i="0" lang="es-ES">
                <a:solidFill>
                  <a:srgbClr val="F5EFE4"/>
                </a:solidFill>
                <a:latin typeface="Century Schoolbook"/>
              </a:rPr>
              <a:t>Hacia el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2344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s-ES">
                <a:solidFill>
                  <a:srgbClr val="17130F"/>
                </a:solidFill>
                <a:latin typeface="Century Schoolbook"/>
              </a:rPr>
              <a:t>Evolución de Metas 2025 vs. 2026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423160"/>
            <a:ext cx="5044287" cy="38862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2423160"/>
            <a:ext cx="5044287" cy="109728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5568" y="2807208"/>
            <a:ext cx="4459071" cy="322783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800"/>
              </a:spcAft>
            </a:pPr>
            <a:r>
              <a:rPr sz="1700" b="1" i="0" lang="es-ES">
                <a:solidFill>
                  <a:srgbClr val="17130F"/>
                </a:solidFill>
                <a:latin typeface="Century Schoolbook"/>
              </a:rPr>
              <a:t>Logros 2025</a:t>
            </a:r>
          </a:p>
          <a:p>
            <a:pPr>
              <a:spcBef>
                <a:spcPts val="500"/>
              </a:spcBef>
            </a:pPr>
            <a:r>
              <a:rPr sz="1300" b="1" i="0" lang="es-ES">
                <a:solidFill>
                  <a:srgbClr val="E8452A"/>
                </a:solidFill>
                <a:latin typeface="Calibri"/>
              </a:rPr>
              <a:t>• </a:t>
            </a:r>
            <a:r>
              <a:rPr sz="1300" b="0" i="0" lang="es-ES">
                <a:solidFill>
                  <a:srgbClr val="5A4F44"/>
                </a:solidFill>
                <a:latin typeface="Calibri"/>
              </a:rPr>
              <a:t>14 reservas gestionadas</a:t>
            </a:r>
          </a:p>
          <a:p>
            <a:pPr>
              <a:spcBef>
                <a:spcPts val="500"/>
              </a:spcBef>
            </a:pPr>
            <a:r>
              <a:rPr sz="1300" b="1" i="0" lang="es-ES">
                <a:solidFill>
                  <a:srgbClr val="E8452A"/>
                </a:solidFill>
                <a:latin typeface="Calibri"/>
              </a:rPr>
              <a:t>• </a:t>
            </a:r>
            <a:r>
              <a:rPr sz="1300" b="0" i="0" lang="es-ES">
                <a:solidFill>
                  <a:srgbClr val="5A4F44"/>
                </a:solidFill>
                <a:latin typeface="Calibri"/>
              </a:rPr>
              <a:t>1.240 toneladas de plástico</a:t>
            </a:r>
          </a:p>
          <a:p>
            <a:pPr>
              <a:spcBef>
                <a:spcPts val="500"/>
              </a:spcBef>
            </a:pPr>
            <a:r>
              <a:rPr sz="1300" b="1" i="0" lang="es-ES">
                <a:solidFill>
                  <a:srgbClr val="E8452A"/>
                </a:solidFill>
                <a:latin typeface="Calibri"/>
              </a:rPr>
              <a:t>• </a:t>
            </a:r>
            <a:r>
              <a:rPr sz="1300" b="0" i="0" lang="es-ES">
                <a:solidFill>
                  <a:srgbClr val="5A4F44"/>
                </a:solidFill>
                <a:latin typeface="Calibri"/>
              </a:rPr>
              <a:t>8,4M€ presupuesto anual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24447" y="2423160"/>
            <a:ext cx="5044287" cy="38862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324447" y="2423160"/>
            <a:ext cx="5044287" cy="109728"/>
          </a:xfrm>
          <a:prstGeom prst="rect">
            <a:avLst/>
          </a:prstGeom>
          <a:solidFill>
            <a:srgbClr val="2FAE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17055" y="2807208"/>
            <a:ext cx="4459071" cy="322783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800"/>
              </a:spcAft>
            </a:pPr>
            <a:r>
              <a:rPr sz="1700" b="1" i="0" lang="es-ES">
                <a:solidFill>
                  <a:srgbClr val="17130F"/>
                </a:solidFill>
                <a:latin typeface="Century Schoolbook"/>
              </a:rPr>
              <a:t>Objetivos 2026</a:t>
            </a:r>
          </a:p>
          <a:p>
            <a:pPr>
              <a:spcBef>
                <a:spcPts val="500"/>
              </a:spcBef>
            </a:pPr>
            <a:r>
              <a:rPr sz="1300" b="1" i="0" lang="es-ES">
                <a:solidFill>
                  <a:srgbClr val="2FAE66"/>
                </a:solidFill>
                <a:latin typeface="Calibri"/>
              </a:rPr>
              <a:t>✓ </a:t>
            </a:r>
            <a:r>
              <a:rPr sz="1300" b="0" i="0" lang="es-ES">
                <a:solidFill>
                  <a:srgbClr val="5A4F44"/>
                </a:solidFill>
                <a:latin typeface="Calibri"/>
              </a:rPr>
              <a:t>20 reservas bajo gestión</a:t>
            </a:r>
          </a:p>
          <a:p>
            <a:pPr>
              <a:spcBef>
                <a:spcPts val="500"/>
              </a:spcBef>
            </a:pPr>
            <a:r>
              <a:rPr sz="1300" b="1" i="0" lang="es-ES">
                <a:solidFill>
                  <a:srgbClr val="2FAE66"/>
                </a:solidFill>
                <a:latin typeface="Calibri"/>
              </a:rPr>
              <a:t>✓ </a:t>
            </a:r>
            <a:r>
              <a:rPr sz="1300" b="0" i="0" lang="es-ES">
                <a:solidFill>
                  <a:srgbClr val="5A4F44"/>
                </a:solidFill>
                <a:latin typeface="Calibri"/>
              </a:rPr>
              <a:t>2.000 toneladas de plástico</a:t>
            </a:r>
          </a:p>
          <a:p>
            <a:pPr>
              <a:spcBef>
                <a:spcPts val="500"/>
              </a:spcBef>
            </a:pPr>
            <a:r>
              <a:rPr sz="1300" b="1" i="0" lang="es-ES">
                <a:solidFill>
                  <a:srgbClr val="2FAE66"/>
                </a:solidFill>
                <a:latin typeface="Calibri"/>
              </a:rPr>
              <a:t>✓ </a:t>
            </a:r>
            <a:r>
              <a:rPr sz="1300" b="0" i="0" lang="es-ES">
                <a:solidFill>
                  <a:srgbClr val="5A4F44"/>
                </a:solidFill>
                <a:latin typeface="Calibri"/>
              </a:rPr>
              <a:t>11M€ presupuesto objetivo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5A4F44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ounded Rectangle 2"/>
          <p:cNvSpPr/>
          <p:nvPr/>
        </p:nvSpPr>
        <p:spPr>
          <a:xfrm>
            <a:off x="822960" y="2651760"/>
            <a:ext cx="2362123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2651760"/>
            <a:ext cx="2362123" cy="82296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550843" y="2651760"/>
            <a:ext cx="2362123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550843" y="2651760"/>
            <a:ext cx="2362123" cy="82296"/>
          </a:xfrm>
          <a:prstGeom prst="rect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278726" y="2651760"/>
            <a:ext cx="2362123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278726" y="2651760"/>
            <a:ext cx="2362123" cy="82296"/>
          </a:xfrm>
          <a:prstGeom prst="rect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006609" y="2651760"/>
            <a:ext cx="2362123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006609" y="2651760"/>
            <a:ext cx="2362123" cy="82296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s-ES">
                <a:solidFill>
                  <a:srgbClr val="17130F"/>
                </a:solidFill>
                <a:latin typeface="Century Schoolbook"/>
              </a:rPr>
              <a:t>Hoja de Ruta 2026</a:t>
            </a:r>
          </a:p>
        </p:txBody>
      </p:sp>
      <p:sp>
        <p:nvSpPr>
          <p:cNvPr id="5" name="Oval 4"/>
          <p:cNvSpPr/>
          <p:nvPr/>
        </p:nvSpPr>
        <p:spPr>
          <a:xfrm>
            <a:off x="1097280" y="3035808"/>
            <a:ext cx="457200" cy="457200"/>
          </a:xfrm>
          <a:prstGeom prst="ellipse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es-ES">
                <a:solidFill>
                  <a:srgbClr val="F5EFE4"/>
                </a:solidFill>
                <a:latin typeface="Century Schoolbook"/>
              </a:rPr>
              <a:t>1</a:t>
            </a:r>
          </a:p>
        </p:txBody>
      </p:sp>
      <p:sp>
        <p:nvSpPr>
          <p:cNvPr id="9" name="Oval 8"/>
          <p:cNvSpPr/>
          <p:nvPr/>
        </p:nvSpPr>
        <p:spPr>
          <a:xfrm>
            <a:off x="3825163" y="3035808"/>
            <a:ext cx="457200" cy="457200"/>
          </a:xfrm>
          <a:prstGeom prst="ellipse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es-ES">
                <a:solidFill>
                  <a:srgbClr val="F5EFE4"/>
                </a:solidFill>
                <a:latin typeface="Century Schoolbook"/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6553046" y="3035808"/>
            <a:ext cx="457200" cy="457200"/>
          </a:xfrm>
          <a:prstGeom prst="ellipse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es-ES">
                <a:solidFill>
                  <a:srgbClr val="F5EFE4"/>
                </a:solidFill>
                <a:latin typeface="Century Schoolbook"/>
              </a:rPr>
              <a:t>3</a:t>
            </a:r>
          </a:p>
        </p:txBody>
      </p:sp>
      <p:sp>
        <p:nvSpPr>
          <p:cNvPr id="17" name="Oval 16"/>
          <p:cNvSpPr/>
          <p:nvPr/>
        </p:nvSpPr>
        <p:spPr>
          <a:xfrm>
            <a:off x="9280929" y="3035808"/>
            <a:ext cx="457200" cy="457200"/>
          </a:xfrm>
          <a:prstGeom prst="ellipse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es-ES">
                <a:solidFill>
                  <a:srgbClr val="F5EFE4"/>
                </a:solidFill>
                <a:latin typeface="Century Schoolbook"/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703320"/>
            <a:ext cx="1813483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es-ES">
                <a:solidFill>
                  <a:srgbClr val="C53A23"/>
                </a:solidFill>
                <a:latin typeface="Calibri"/>
              </a:rPr>
              <a:t>Q1</a:t>
            </a:r>
          </a:p>
          <a:p>
            <a:pPr>
              <a:spcBef>
                <a:spcPts val="600"/>
              </a:spcBef>
            </a:pPr>
            <a:r>
              <a:rPr sz="1300" b="0" i="0" lang="es-ES">
                <a:solidFill>
                  <a:srgbClr val="17130F"/>
                </a:solidFill>
                <a:latin typeface="Calibri"/>
              </a:rPr>
              <a:t>Apertura de nuevas sedes en el litoral estratégico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25163" y="3703320"/>
            <a:ext cx="1813483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es-ES">
                <a:solidFill>
                  <a:srgbClr val="1F6F6B"/>
                </a:solidFill>
                <a:latin typeface="Calibri"/>
              </a:rPr>
              <a:t>Q2</a:t>
            </a:r>
          </a:p>
          <a:p>
            <a:pPr>
              <a:spcBef>
                <a:spcPts val="600"/>
              </a:spcBef>
            </a:pPr>
            <a:r>
              <a:rPr sz="1300" b="0" i="0" lang="es-ES">
                <a:solidFill>
                  <a:srgbClr val="17130F"/>
                </a:solidFill>
                <a:latin typeface="Calibri"/>
              </a:rPr>
              <a:t>Lanzamiento de campaña masiva 'Plástico Cero'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53046" y="3703320"/>
            <a:ext cx="1813483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es-ES">
                <a:solidFill>
                  <a:srgbClr val="8A6524"/>
                </a:solidFill>
                <a:latin typeface="Calibri"/>
              </a:rPr>
              <a:t>Q3</a:t>
            </a:r>
          </a:p>
          <a:p>
            <a:pPr>
              <a:spcBef>
                <a:spcPts val="600"/>
              </a:spcBef>
            </a:pPr>
            <a:r>
              <a:rPr sz="1300" b="0" i="0" lang="es-ES">
                <a:solidFill>
                  <a:srgbClr val="17130F"/>
                </a:solidFill>
                <a:latin typeface="Calibri"/>
              </a:rPr>
              <a:t>Expansión física del Santuario de Cabrera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80929" y="3703320"/>
            <a:ext cx="1813483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es-ES">
                <a:solidFill>
                  <a:srgbClr val="C53A23"/>
                </a:solidFill>
                <a:latin typeface="Calibri"/>
              </a:rPr>
              <a:t>Q4</a:t>
            </a:r>
          </a:p>
          <a:p>
            <a:pPr>
              <a:spcBef>
                <a:spcPts val="600"/>
              </a:spcBef>
            </a:pPr>
            <a:r>
              <a:rPr sz="1300" b="0" i="0" lang="es-ES">
                <a:solidFill>
                  <a:srgbClr val="17130F"/>
                </a:solidFill>
                <a:latin typeface="Calibri"/>
              </a:rPr>
              <a:t>Auditoría de impacto y reporte de objetivos 2026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5A4F44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nforme Anual 2025: Fundación Mar Viv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7558851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280160"/>
            <a:ext cx="6583515" cy="109728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8000" b="1" i="0" lang="es-ES">
                <a:solidFill>
                  <a:srgbClr val="E8452A"/>
                </a:solidFill>
                <a:latin typeface="Century Schoolbook"/>
              </a:rPr>
              <a:t>“</a:t>
            </a:r>
          </a:p>
        </p:txBody>
      </p:sp>
      <p:sp>
        <p:nvSpPr>
          <p:cNvPr id="5" name="TextBox 4"/>
          <p:cNvSpPr txBox="1"/>
          <p:nvPr>
            <p:ph type="title"/>
          </p:nvPr>
        </p:nvSpPr>
        <p:spPr>
          <a:xfrm>
            <a:off x="822960" y="2468880"/>
            <a:ext cx="6583515" cy="274320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3000" b="0" i="1" lang="es-ES">
                <a:solidFill>
                  <a:srgbClr val="F5EFE4"/>
                </a:solidFill>
                <a:latin typeface="Century Schoolbook"/>
              </a:rPr>
              <a:t>La salud del Mediterráneo no es una opción, es nuestra responsabilidad colectiva y el legado para las próximas generaciones.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212080"/>
            <a:ext cx="6583515" cy="73152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500" b="0" i="0" lang="es-ES">
                <a:solidFill>
                  <a:srgbClr val="F5EFE4"/>
                </a:solidFill>
                <a:latin typeface="Calibri"/>
              </a:rPr>
              <a:t>— Visión Fundación Mar Viva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Gracias por proteger el azu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685" y="0"/>
            <a:ext cx="438901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ph type="title"/>
          </p:nvPr>
        </p:nvSpPr>
        <p:spPr>
          <a:xfrm>
            <a:off x="822960" y="2194560"/>
            <a:ext cx="6827349" cy="292608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1000"/>
              </a:spcAft>
            </a:pPr>
            <a:r>
              <a:rPr sz="1200" b="1" i="0" lang="es-ES">
                <a:solidFill>
                  <a:srgbClr val="E0A43B"/>
                </a:solidFill>
                <a:latin typeface="Calibri"/>
              </a:rPr>
              <a:t>CONTACTO</a:t>
            </a:r>
          </a:p>
          <a:p>
            <a:r>
              <a:rPr sz="4600" b="1" i="0" lang="es-ES">
                <a:solidFill>
                  <a:srgbClr val="F5EFE4"/>
                </a:solidFill>
                <a:latin typeface="Century Schoolbook"/>
              </a:rPr>
              <a:t>Gracias por proteger el azul</a:t>
            </a:r>
          </a:p>
          <a:p>
            <a:pPr>
              <a:spcBef>
                <a:spcPts val="1600"/>
              </a:spcBef>
            </a:pPr>
            <a:r>
              <a:rPr sz="2000" b="0" i="0" lang="es-ES">
                <a:solidFill>
                  <a:srgbClr val="F5EFE4"/>
                </a:solidFill>
                <a:latin typeface="Calibri"/>
              </a:rPr>
              <a:t>www.marviva.org | info@marviva.org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2560320"/>
            <a:ext cx="10545775" cy="201168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pPr algn="ctr"/>
            <a:r>
              <a:rPr sz="4400" b="1" i="0" lang="es-ES">
                <a:solidFill>
                  <a:srgbClr val="F5EFE4"/>
                </a:solidFill>
                <a:latin typeface="Century Schoolbook"/>
              </a:rPr>
              <a:t>AIM DECK</a:t>
            </a:r>
          </a:p>
          <a:p>
            <a:pPr algn="ctr">
              <a:spcBef>
                <a:spcPts val="1200"/>
              </a:spcBef>
            </a:pPr>
            <a:r>
              <a:rPr sz="1600" b="0" i="0" lang="es-ES">
                <a:solidFill>
                  <a:srgbClr val="E0A43B"/>
                </a:solidFill>
                <a:latin typeface="Calibri"/>
              </a:rPr>
              <a:t>Hecho con AIM DECK  ·  aim-deck.ai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Nuestra Razón de S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5608179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>
            <p:ph type="title"/>
          </p:nvPr>
        </p:nvSpPr>
        <p:spPr>
          <a:xfrm>
            <a:off x="822960" y="2377440"/>
            <a:ext cx="4876678" cy="23774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/>
          <a:p>
            <a:r>
              <a:rPr sz="4000" b="1" i="0" lang="es-ES">
                <a:solidFill>
                  <a:srgbClr val="F5EFE4"/>
                </a:solidFill>
                <a:latin typeface="Century Schoolbook"/>
              </a:rPr>
              <a:t>Nuestra Razón de Ser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Hitos de Conservació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5608179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>
            <p:ph type="title"/>
          </p:nvPr>
        </p:nvSpPr>
        <p:spPr>
          <a:xfrm>
            <a:off x="822960" y="2377440"/>
            <a:ext cx="4876678" cy="23774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pPr>
              <a:spcAft>
                <a:spcPts val="600"/>
              </a:spcAft>
            </a:pPr>
            <a:r>
              <a:rPr sz="4000" b="1" i="0" lang="es-ES">
                <a:solidFill>
                  <a:srgbClr val="E8452A"/>
                </a:solidFill>
                <a:latin typeface="Century Schoolbook"/>
              </a:rPr>
              <a:t>Operaciones 2025</a:t>
            </a:r>
          </a:p>
          <a:p>
            <a:r>
              <a:rPr sz="4000" b="1" i="0" lang="es-ES">
                <a:solidFill>
                  <a:srgbClr val="F5EFE4"/>
                </a:solidFill>
                <a:latin typeface="Century Schoolbook"/>
              </a:rPr>
              <a:t>Hitos de Conservación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s-ES">
                <a:solidFill>
                  <a:srgbClr val="17130F"/>
                </a:solidFill>
                <a:latin typeface="Century Schoolbook"/>
              </a:rPr>
              <a:t>Impacto Directo en el Ecosistema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651760"/>
            <a:ext cx="2293543" cy="32004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2651760"/>
            <a:ext cx="2293543" cy="91440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5568" y="3063240"/>
            <a:ext cx="1708327" cy="251460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4400" b="1" i="0" lang="es-ES">
                <a:solidFill>
                  <a:srgbClr val="E8452A"/>
                </a:solidFill>
                <a:latin typeface="Century Schoolbook"/>
              </a:rPr>
              <a:t>1.240t</a:t>
            </a:r>
          </a:p>
          <a:p>
            <a:pPr>
              <a:spcBef>
                <a:spcPts val="600"/>
              </a:spcBef>
            </a:pPr>
            <a:r>
              <a:rPr sz="1400" b="0" i="0" lang="es-ES">
                <a:solidFill>
                  <a:srgbClr val="5A4F44"/>
                </a:solidFill>
                <a:latin typeface="Calibri"/>
              </a:rPr>
              <a:t>Plástico retirado del mar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73703" y="2651760"/>
            <a:ext cx="2293543" cy="32004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573703" y="2651760"/>
            <a:ext cx="2293543" cy="91440"/>
          </a:xfrm>
          <a:prstGeom prst="rect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866311" y="3063240"/>
            <a:ext cx="1708327" cy="251460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4400" b="1" i="0" lang="es-ES">
                <a:solidFill>
                  <a:srgbClr val="1F6F6B"/>
                </a:solidFill>
                <a:latin typeface="Century Schoolbook"/>
              </a:rPr>
              <a:t>14</a:t>
            </a:r>
          </a:p>
          <a:p>
            <a:pPr>
              <a:spcBef>
                <a:spcPts val="600"/>
              </a:spcBef>
            </a:pPr>
            <a:r>
              <a:rPr sz="1400" b="0" i="0" lang="es-ES">
                <a:solidFill>
                  <a:srgbClr val="5A4F44"/>
                </a:solidFill>
                <a:latin typeface="Calibri"/>
              </a:rPr>
              <a:t>Reservas bajo gestión activa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24446" y="2651760"/>
            <a:ext cx="2293543" cy="32004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324446" y="2651760"/>
            <a:ext cx="2293543" cy="91440"/>
          </a:xfrm>
          <a:prstGeom prst="rect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17054" y="3063240"/>
            <a:ext cx="1708327" cy="251460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4400" b="1" i="0" lang="es-ES">
                <a:solidFill>
                  <a:srgbClr val="B0812E"/>
                </a:solidFill>
                <a:latin typeface="Century Schoolbook"/>
              </a:rPr>
              <a:t>82k</a:t>
            </a:r>
          </a:p>
          <a:p>
            <a:pPr>
              <a:spcBef>
                <a:spcPts val="600"/>
              </a:spcBef>
            </a:pPr>
            <a:r>
              <a:rPr sz="1400" b="0" i="0" lang="es-ES">
                <a:solidFill>
                  <a:srgbClr val="5A4F44"/>
                </a:solidFill>
                <a:latin typeface="Calibri"/>
              </a:rPr>
              <a:t>Hectáreas marinas protegidas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075189" y="2651760"/>
            <a:ext cx="2293543" cy="32004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9075189" y="2651760"/>
            <a:ext cx="2293543" cy="91440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367797" y="3063240"/>
            <a:ext cx="1708327" cy="251460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4400" b="1" i="0" lang="es-ES">
                <a:solidFill>
                  <a:srgbClr val="E8452A"/>
                </a:solidFill>
                <a:latin typeface="Century Schoolbook"/>
              </a:rPr>
              <a:t>+11%</a:t>
            </a:r>
          </a:p>
          <a:p>
            <a:pPr>
              <a:spcBef>
                <a:spcPts val="600"/>
              </a:spcBef>
            </a:pPr>
            <a:r>
              <a:rPr sz="1400" b="0" i="0" lang="es-ES">
                <a:solidFill>
                  <a:srgbClr val="5A4F44"/>
                </a:solidFill>
                <a:latin typeface="Calibri"/>
              </a:rPr>
              <a:t>Recuperación de posidonia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5A4F44"/>
                </a:solidFill>
                <a:latin typeface="Calibri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antuario de Cabrer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7680767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868680"/>
            <a:ext cx="6705432" cy="109728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300" b="1" i="0" lang="es-ES">
                <a:solidFill>
                  <a:srgbClr val="E0A43B"/>
                </a:solidFill>
                <a:latin typeface="Calibri"/>
              </a:rPr>
              <a:t/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6705432" cy="301752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1200" b="1" i="0" lang="es-ES">
                <a:solidFill>
                  <a:srgbClr val="F5EFE4"/>
                </a:solidFill>
                <a:latin typeface="Century Schoolbook"/>
              </a:rPr>
              <a:t>312</a:t>
            </a:r>
          </a:p>
          <a:p>
            <a:pPr>
              <a:spcBef>
                <a:spcPts val="800"/>
              </a:spcBef>
            </a:pPr>
            <a:r>
              <a:rPr sz="1500" b="1" i="0" lang="es-ES">
                <a:solidFill>
                  <a:srgbClr val="F5EFE4"/>
                </a:solidFill>
                <a:latin typeface="Calibri"/>
              </a:rPr>
              <a:t>TORTUGAS REINTRODUCIDAS CON ÉXITO</a:t>
            </a:r>
          </a:p>
        </p:txBody>
      </p:sp>
      <p:sp>
        <p:nvSpPr>
          <p:cNvPr id="6" name="TextBox 5"/>
          <p:cNvSpPr txBox="1"/>
          <p:nvPr>
            <p:ph type="title"/>
          </p:nvPr>
        </p:nvSpPr>
        <p:spPr>
          <a:xfrm>
            <a:off x="822960" y="4709160"/>
            <a:ext cx="6705432" cy="182880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500" b="0" i="0" lang="es-ES">
                <a:solidFill>
                  <a:srgbClr val="F5EFE4"/>
                </a:solidFill>
                <a:latin typeface="Calibri"/>
              </a:rPr>
              <a:t>Nuestro programa insignia de rehabilitación de fauna marina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200" b="1" i="0" lang="es-ES">
                <a:solidFill>
                  <a:srgbClr val="17130F"/>
                </a:solidFill>
                <a:latin typeface="Century Schoolbook"/>
              </a:rPr>
              <a:t>Ciencia y Comunidad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514600"/>
            <a:ext cx="5044287" cy="370332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2514600"/>
            <a:ext cx="5044287" cy="91440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5568" y="2898648"/>
            <a:ext cx="4459071" cy="30632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800"/>
              </a:spcAft>
            </a:pPr>
            <a:r>
              <a:rPr sz="1700" b="1" i="0" lang="es-ES">
                <a:solidFill>
                  <a:srgbClr val="17130F"/>
                </a:solidFill>
                <a:latin typeface="Century Schoolbook"/>
              </a:rPr>
              <a:t>Base Científica</a:t>
            </a:r>
          </a:p>
          <a:p>
            <a:r>
              <a:rPr sz="1400" b="0" i="0" lang="es-ES">
                <a:solidFill>
                  <a:srgbClr val="5A4F44"/>
                </a:solidFill>
                <a:latin typeface="Calibri"/>
              </a:rPr>
              <a:t>Colaboración con 9 universidades y 31 publicaciones internacionales publicadas en 2025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24447" y="2514600"/>
            <a:ext cx="5044287" cy="370332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324447" y="2514600"/>
            <a:ext cx="5044287" cy="91440"/>
          </a:xfrm>
          <a:prstGeom prst="rect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17055" y="2898648"/>
            <a:ext cx="4459071" cy="30632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800"/>
              </a:spcAft>
            </a:pPr>
            <a:r>
              <a:rPr sz="1700" b="1" i="0" lang="es-ES">
                <a:solidFill>
                  <a:srgbClr val="17130F"/>
                </a:solidFill>
                <a:latin typeface="Century Schoolbook"/>
              </a:rPr>
              <a:t>Fuerza Social</a:t>
            </a:r>
          </a:p>
          <a:p>
            <a:r>
              <a:rPr sz="1400" b="0" i="0" lang="es-ES">
                <a:solidFill>
                  <a:srgbClr val="5A4F44"/>
                </a:solidFill>
                <a:latin typeface="Calibri"/>
              </a:rPr>
              <a:t>Red de 6.400 voluntarios activos en 214 jornadas de limpieza intensiva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5A4F44"/>
                </a:solidFill>
                <a:latin typeface="Calibri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Estructura y Talent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5608179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>
            <p:ph type="title"/>
          </p:nvPr>
        </p:nvSpPr>
        <p:spPr>
          <a:xfrm>
            <a:off x="822960" y="2377440"/>
            <a:ext cx="4876678" cy="23774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pPr>
              <a:spcAft>
                <a:spcPts val="600"/>
              </a:spcAft>
            </a:pPr>
            <a:r>
              <a:rPr sz="4000" b="1" i="0" lang="es-ES">
                <a:solidFill>
                  <a:srgbClr val="E8452A"/>
                </a:solidFill>
                <a:latin typeface="Century Schoolbook"/>
              </a:rPr>
              <a:t>Finanzas</a:t>
            </a:r>
          </a:p>
          <a:p>
            <a:r>
              <a:rPr sz="4000" b="1" i="0" lang="es-ES">
                <a:solidFill>
                  <a:srgbClr val="F5EFE4"/>
                </a:solidFill>
                <a:latin typeface="Century Schoolbook"/>
              </a:rPr>
              <a:t>Estructura y Talento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s-ES">
                <a:solidFill>
                  <a:srgbClr val="17130F"/>
                </a:solidFill>
                <a:latin typeface="Century Schoolbook"/>
              </a:rPr>
              <a:t>Distribución del Presupuesto (8,4M€)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822960" y="2331720"/>
          <a:ext cx="10545775" cy="356616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2960" y="6035040"/>
            <a:ext cx="10545775" cy="5486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0" i="0" lang="es-ES">
                <a:solidFill>
                  <a:srgbClr val="5A4F44"/>
                </a:solidFill>
                <a:latin typeface="Calibri"/>
              </a:rPr>
              <a:t>Porcentaje de ingresos por fuente de financiación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5A4F44"/>
                </a:solidFill>
                <a:latin typeface="Calibri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2344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s-ES">
                <a:solidFill>
                  <a:srgbClr val="17130F"/>
                </a:solidFill>
                <a:latin typeface="Century Schoolbook"/>
              </a:rPr>
              <a:t>Capital Humano y Red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468880"/>
            <a:ext cx="658368" cy="658368"/>
          </a:xfrm>
          <a:prstGeom prst="round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pic>
        <p:nvPicPr>
          <p:cNvPr id="4" name="Picture 3" descr="Capital Humano y R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2596896"/>
            <a:ext cx="402336" cy="402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3310128"/>
            <a:ext cx="3210458" cy="98755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300"/>
              </a:spcAft>
            </a:pPr>
            <a:r>
              <a:rPr sz="1600" b="1" i="0" lang="es-ES">
                <a:solidFill>
                  <a:srgbClr val="17130F"/>
                </a:solidFill>
                <a:latin typeface="Century Schoolbook"/>
              </a:rPr>
              <a:t>47 Empleos</a:t>
            </a:r>
          </a:p>
          <a:p>
            <a:r>
              <a:rPr sz="1200" b="0" i="0" lang="es-ES">
                <a:solidFill>
                  <a:srgbClr val="5A4F44"/>
                </a:solidFill>
                <a:latin typeface="Calibri"/>
              </a:rPr>
              <a:t>Puestos directos generados para profesionales del sector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90618" y="2468880"/>
            <a:ext cx="658368" cy="658368"/>
          </a:xfrm>
          <a:prstGeom prst="roundRect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pic>
        <p:nvPicPr>
          <p:cNvPr id="7" name="Picture 6" descr="Capital Humano y Re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634" y="2596896"/>
            <a:ext cx="402336" cy="4023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0618" y="3310128"/>
            <a:ext cx="3210458" cy="98755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300"/>
              </a:spcAft>
            </a:pPr>
            <a:r>
              <a:rPr sz="1600" b="1" i="0" lang="es-ES">
                <a:solidFill>
                  <a:srgbClr val="17130F"/>
                </a:solidFill>
                <a:latin typeface="Century Schoolbook"/>
              </a:rPr>
              <a:t>5 Regiones</a:t>
            </a:r>
          </a:p>
          <a:p>
            <a:r>
              <a:rPr sz="1200" b="0" i="0" lang="es-ES">
                <a:solidFill>
                  <a:srgbClr val="5A4F44"/>
                </a:solidFill>
                <a:latin typeface="Calibri"/>
              </a:rPr>
              <a:t>Presencia estable y alianzas en todo el litoral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58276" y="2468880"/>
            <a:ext cx="658368" cy="658368"/>
          </a:xfrm>
          <a:prstGeom prst="roundRect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pic>
        <p:nvPicPr>
          <p:cNvPr id="10" name="Picture 9" descr="Capital Humano y Re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292" y="2596896"/>
            <a:ext cx="402336" cy="4023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158276" y="3310128"/>
            <a:ext cx="3210458" cy="98755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300"/>
              </a:spcAft>
            </a:pPr>
            <a:r>
              <a:rPr sz="1600" b="1" i="0" lang="es-ES">
                <a:solidFill>
                  <a:srgbClr val="17130F"/>
                </a:solidFill>
                <a:latin typeface="Century Schoolbook"/>
              </a:rPr>
              <a:t>Multidisciplinar</a:t>
            </a:r>
          </a:p>
          <a:p>
            <a:r>
              <a:rPr sz="1200" b="0" i="0" lang="es-ES">
                <a:solidFill>
                  <a:srgbClr val="5A4F44"/>
                </a:solidFill>
                <a:latin typeface="Calibri"/>
              </a:rPr>
              <a:t>Equipos de biólogos, buzos y gestores expertos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5A4F44"/>
                </a:solidFill>
                <a:latin typeface="Calibri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Anual 2025: Fundación Mar Viva</dc:title>
  <dc:subject/>
  <dc:creator>AIM DECK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  <dc:language>es-ES</dc:language>
</cp:coreProperties>
</file>