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rgbClr val="1A56C4"/>
            </a:solidFill>
            <a:ln>
              <a:noFill/>
            </a:ln>
          </c:spPr>
          <c:dPt>
            <c:idx val="0"/>
            <c:spPr>
              <a:solidFill>
                <a:srgbClr val="1A56C4"/>
              </a:solidFill>
              <a:ln>
                <a:noFill/>
              </a:ln>
            </c:spPr>
          </c:dPt>
          <c:dPt>
            <c:idx val="1"/>
            <c:spPr>
              <a:solidFill>
                <a:srgbClr val="176B7A"/>
              </a:solidFill>
              <a:ln>
                <a:noFill/>
              </a:ln>
            </c:spPr>
          </c:dPt>
          <c:dPt>
            <c:idx val="2"/>
            <c:spPr>
              <a:solidFill>
                <a:srgbClr val="A85B28"/>
              </a:solidFill>
              <a:ln>
                <a:noFill/>
              </a:ln>
            </c:spPr>
          </c:dPt>
          <c:dPt>
            <c:idx val="3"/>
            <c:spPr>
              <a:solidFill>
                <a:srgbClr val="1A56C4"/>
              </a:solidFill>
              <a:ln>
                <a:noFill/>
              </a:ln>
            </c:spPr>
          </c:dPt>
          <c:dPt>
            <c:idx val="4"/>
            <c:spPr>
              <a:solidFill>
                <a:srgbClr val="176B7A"/>
              </a:solidFill>
              <a:ln>
                <a:noFill/>
              </a:ln>
            </c:spPr>
          </c:dPt>
          <c:cat>
            <c:strRef>
              <c:f>Sheet1!$A$2:$A$6</c:f>
              <c:strCache>
                <c:ptCount val="5"/>
                <c:pt idx="0">
                  <c:v>Q3-23</c:v>
                </c:pt>
                <c:pt idx="1">
                  <c:v>Q4-23</c:v>
                </c:pt>
                <c:pt idx="2">
                  <c:v>Q1-24</c:v>
                </c:pt>
                <c:pt idx="3">
                  <c:v>Q2-24</c:v>
                </c:pt>
                <c:pt idx="4">
                  <c:v>Q3-24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9.7</c:v>
                </c:pt>
                <c:pt idx="1">
                  <c:v>10.4</c:v>
                </c:pt>
                <c:pt idx="2">
                  <c:v>11.2</c:v>
                </c:pt>
                <c:pt idx="3">
                  <c:v>11.6</c:v>
                </c:pt>
                <c:pt idx="4">
                  <c:v>12.5</c:v>
                </c:pt>
              </c:numCache>
            </c:numRef>
          </c:val>
        </c:ser>
        <c:dLbls>
          <c:txPr>
            <a:bodyPr/>
            <a:lstStyle/>
            <a:p>
              <a:pPr>
                <a:defRPr sz="1100" b="1">
                  <a:solidFill>
                    <a:srgbClr val="0D1B2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55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BFCCDA"/>
            </a:solidFill>
          </a:ln>
        </c:spPr>
        <c:txPr>
          <a:bodyPr/>
          <a:lstStyle/>
          <a:p>
            <a:pPr>
              <a:defRPr sz="1100">
                <a:solidFill>
                  <a:srgbClr val="43566B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l"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A85B28"/>
                </a:solidFill>
                <a:latin typeface="Calibri"/>
              </a:rPr>
              <a:t>RENDIMIENTO CORPORATIVO</a:t>
            </a:r>
          </a:p>
          <a:p>
            <a:r>
              <a:rPr sz="4600" b="1" i="0">
                <a:solidFill>
                  <a:srgbClr val="F6F8FA"/>
                </a:solidFill>
                <a:latin typeface="Franklin Gothic Medium"/>
              </a:rPr>
              <a:t>Resultados Trimestrales Q3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6F8FA"/>
                </a:solidFill>
                <a:latin typeface="Calibri"/>
              </a:rPr>
              <a:t>Consolidación del crecimiento y estrategia de expansión para el cierre de año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tat-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7680767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67054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300" b="1" i="0">
                <a:solidFill>
                  <a:srgbClr val="E0A43B"/>
                </a:solidFill>
                <a:latin typeface="Calibri"/>
              </a:rPr>
              <a:t/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705432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200" b="1" i="0">
                <a:solidFill>
                  <a:srgbClr val="F5EFE4"/>
                </a:solidFill>
                <a:latin typeface="Franklin Gothic Medium"/>
              </a:rPr>
              <a:t>€12.5M</a:t>
            </a:r>
          </a:p>
          <a:p>
            <a:pPr>
              <a:spcBef>
                <a:spcPts val="800"/>
              </a:spcBef>
            </a:pPr>
            <a:r>
              <a:rPr sz="1500" b="1" i="0">
                <a:solidFill>
                  <a:srgbClr val="F5EFE4"/>
                </a:solidFill>
                <a:latin typeface="Calibri"/>
              </a:rPr>
              <a:t>INGRESOS RECURRENTES ANUALES (ARR) TOTALES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709160"/>
            <a:ext cx="6705432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 i="0">
                <a:solidFill>
                  <a:srgbClr val="F5EFE4"/>
                </a:solidFill>
                <a:latin typeface="Calibri"/>
              </a:rPr>
              <a:t>Logramos un crecimiento interanual sólido del 28%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0D1B2A"/>
                </a:solidFill>
                <a:latin typeface="Franklin Gothic Medium"/>
              </a:rPr>
              <a:t>Evolución de Ingresos y Ventas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822960" y="2331720"/>
          <a:ext cx="10545775" cy="35661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2960" y="6035040"/>
            <a:ext cx="1054577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 i="0">
                <a:solidFill>
                  <a:srgbClr val="43566B"/>
                </a:solidFill>
                <a:latin typeface="Calibri"/>
              </a:rPr>
              <a:t>Ingresos en millones de euros (ARR)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0D1B2A"/>
                </a:solidFill>
                <a:latin typeface="Franklin Gothic Medium"/>
              </a:rPr>
              <a:t>Retención y Salud del Cliente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9E1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651760"/>
            <a:ext cx="3210458" cy="91440"/>
          </a:xfrm>
          <a:prstGeom prst="rect">
            <a:avLst/>
          </a:prstGeom>
          <a:solidFill>
            <a:srgbClr val="1A56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1A56C4"/>
                </a:solidFill>
                <a:latin typeface="Franklin Gothic Medium"/>
              </a:rPr>
              <a:t>94%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43566B"/>
                </a:solidFill>
                <a:latin typeface="Calibri"/>
              </a:rPr>
              <a:t>Net Revenue Retention (NRR)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0618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9E1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490618" y="2651760"/>
            <a:ext cx="3210458" cy="91440"/>
          </a:xfrm>
          <a:prstGeom prst="rect">
            <a:avLst/>
          </a:prstGeom>
          <a:solidFill>
            <a:srgbClr val="176B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83226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176B7A"/>
                </a:solidFill>
                <a:latin typeface="Franklin Gothic Medium"/>
              </a:rPr>
              <a:t>2.1%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43566B"/>
                </a:solidFill>
                <a:latin typeface="Calibri"/>
              </a:rPr>
              <a:t>Logo Churn histórico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58276" y="2651760"/>
            <a:ext cx="3210458" cy="3200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9E1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58276" y="2651760"/>
            <a:ext cx="3210458" cy="91440"/>
          </a:xfrm>
          <a:prstGeom prst="rect">
            <a:avLst/>
          </a:prstGeom>
          <a:solidFill>
            <a:srgbClr val="A85B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0884" y="3063240"/>
            <a:ext cx="2625242" cy="2514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4400" b="1" i="0">
                <a:solidFill>
                  <a:srgbClr val="A85B28"/>
                </a:solidFill>
                <a:latin typeface="Franklin Gothic Medium"/>
              </a:rPr>
              <a:t>85</a:t>
            </a:r>
          </a:p>
          <a:p>
            <a:pPr>
              <a:spcBef>
                <a:spcPts val="600"/>
              </a:spcBef>
            </a:pPr>
            <a:r>
              <a:rPr sz="1400" b="0" i="0">
                <a:solidFill>
                  <a:srgbClr val="43566B"/>
                </a:solidFill>
                <a:latin typeface="Calibri"/>
              </a:rPr>
              <a:t>Net Promoter Score (NPS)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9755102">
            <a:off x="10549789" y="2901967"/>
            <a:ext cx="2852088" cy="3334060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20911964">
            <a:off x="8810944" y="908247"/>
            <a:ext cx="2504600" cy="3051734"/>
          </a:xfrm>
          <a:prstGeom prst="ellipse">
            <a:avLst/>
          </a:prstGeom>
          <a:solidFill>
            <a:srgbClr val="176B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15780907">
            <a:off x="10079201" y="1698270"/>
            <a:ext cx="2594012" cy="2276416"/>
          </a:xfrm>
          <a:prstGeom prst="teardrop">
            <a:avLst/>
          </a:prstGeom>
          <a:solidFill>
            <a:srgbClr val="1A56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5674613">
            <a:off x="8282311" y="4717395"/>
            <a:ext cx="1700468" cy="1782652"/>
          </a:xfrm>
          <a:prstGeom prst="moon">
            <a:avLst/>
          </a:prstGeom>
          <a:solidFill>
            <a:srgbClr val="A85B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0D1B2A"/>
                </a:solidFill>
                <a:latin typeface="Franklin Gothic Medium"/>
              </a:rPr>
              <a:t>Objetivos Estratégicos Q4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1A56C4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0D1B2A"/>
                </a:solidFill>
                <a:latin typeface="Calibri"/>
              </a:rPr>
              <a:t>Expansión DACH con equipo local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176B7A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0D1B2A"/>
                </a:solidFill>
                <a:latin typeface="Calibri"/>
              </a:rPr>
              <a:t>Lanzamiento de IA predictiva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A85B28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0D1B2A"/>
                </a:solidFill>
                <a:latin typeface="Calibri"/>
              </a:rPr>
              <a:t>Optimización del 10% en CAC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atlantic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A85B28"/>
                </a:solidFill>
                <a:latin typeface="Calibri"/>
              </a:rPr>
              <a:t>PRÓXIMOS PASOS</a:t>
            </a:r>
          </a:p>
          <a:p>
            <a:r>
              <a:rPr sz="4600" b="1" i="0">
                <a:solidFill>
                  <a:srgbClr val="F6F8FA"/>
                </a:solidFill>
                <a:latin typeface="Franklin Gothic Medium"/>
              </a:rPr>
              <a:t>Hacia un Cierre de Año Récord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F6F8FA"/>
                </a:solidFill>
                <a:latin typeface="Calibri"/>
              </a:rPr>
              <a:t>Sesión de Q&amp;A | investor.relations@saas-corp.com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43566B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F6F8FA"/>
                </a:solidFill>
                <a:latin typeface="Franklin Gothic Medium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A85B28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