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</c:v>
                </c:pt>
              </c:strCache>
            </c:strRef>
          </c:tx>
          <c:spPr>
            <a:solidFill>
              <a:srgbClr val="E8452A"/>
            </a:solidFill>
            <a:ln>
              <a:noFill/>
            </a:ln>
          </c:spPr>
          <c:dPt>
            <c:idx val="0"/>
            <c:spPr>
              <a:solidFill>
                <a:srgbClr val="E8452A"/>
              </a:solidFill>
              <a:ln>
                <a:noFill/>
              </a:ln>
            </c:spPr>
          </c:dPt>
          <c:dPt>
            <c:idx val="1"/>
            <c:spPr>
              <a:solidFill>
                <a:srgbClr val="1F6F6B"/>
              </a:solidFill>
              <a:ln>
                <a:noFill/>
              </a:ln>
            </c:spPr>
          </c:dPt>
          <c:dPt>
            <c:idx val="2"/>
            <c:spPr>
              <a:solidFill>
                <a:srgbClr val="E0A43B"/>
              </a:solidFill>
              <a:ln>
                <a:noFill/>
              </a:ln>
            </c:spPr>
          </c:dPt>
          <c:cat>
            <c:strRef>
              <c:f>Sheet1!$A$2:$A$4</c:f>
              <c:strCache>
                <c:ptCount val="3"/>
                <c:pt idx="0">
                  <c:v>DACH (Industrial)</c:v>
                </c:pt>
                <c:pt idx="1">
                  <c:v>Países Nórdicos</c:v>
                </c:pt>
                <c:pt idx="2">
                  <c:v>Benelux (Logística)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45.0</c:v>
                </c:pt>
                <c:pt idx="1">
                  <c:v>30.0</c:v>
                </c:pt>
                <c:pt idx="2">
                  <c:v>25.0</c:v>
                </c:pt>
              </c:numCache>
            </c:numRef>
          </c:val>
        </c:ser>
        <c:dLbls>
          <c:txPr>
            <a:bodyPr/>
            <a:lstStyle/>
            <a:p>
              <a:pPr>
                <a:defRPr sz="1100" b="1">
                  <a:solidFill>
                    <a:srgbClr val="17130F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55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rgbClr val="CBBDA6"/>
            </a:solidFill>
          </a:ln>
        </c:spPr>
        <c:txPr>
          <a:bodyPr/>
          <a:lstStyle/>
          <a:p>
            <a:pPr>
              <a:defRPr sz="1100">
                <a:solidFill>
                  <a:srgbClr val="5A4F44"/>
                </a:solidFill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/>
        <c:axPos val="l"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130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10545775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E0A43B"/>
                </a:solidFill>
                <a:latin typeface="Calibri"/>
              </a:rPr>
              <a:t>HORIZONTE 2026</a:t>
            </a:r>
          </a:p>
          <a:p>
            <a:r>
              <a:rPr sz="4600" b="1" i="0">
                <a:solidFill>
                  <a:srgbClr val="FFFFFF"/>
                </a:solidFill>
                <a:latin typeface="Century Schoolbook"/>
              </a:rPr>
              <a:t>Hardware de Próxima Generación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F5EFE4"/>
                </a:solidFill>
                <a:latin typeface="Calibri"/>
              </a:rPr>
              <a:t>Estrategia de expansión y liderazgo en el mercado común europeo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4F44"/>
                </a:solidFill>
                <a:latin typeface="Calibri"/>
              </a:rPr>
              <a:t>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315017" y="0"/>
            <a:ext cx="4876678" cy="6858000"/>
          </a:xfrm>
          <a:prstGeom prst="rect">
            <a:avLst/>
          </a:prstGeom>
          <a:solidFill>
            <a:srgbClr val="17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 rot="11821758">
            <a:off x="9906669" y="3352522"/>
            <a:ext cx="2089884" cy="2221260"/>
          </a:xfrm>
          <a:prstGeom prst="ellipse">
            <a:avLst/>
          </a:prstGeom>
          <a:solidFill>
            <a:srgbClr val="F5EF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 rot="9779494">
            <a:off x="8730923" y="2180973"/>
            <a:ext cx="1881673" cy="1671725"/>
          </a:xfrm>
          <a:prstGeom prst="ellipse">
            <a:avLst/>
          </a:prstGeom>
          <a:solidFill>
            <a:srgbClr val="E84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ardrop 4"/>
          <p:cNvSpPr/>
          <p:nvPr/>
        </p:nvSpPr>
        <p:spPr>
          <a:xfrm rot="19601835">
            <a:off x="9239984" y="4983706"/>
            <a:ext cx="2659228" cy="2464519"/>
          </a:xfrm>
          <a:prstGeom prst="teardrop">
            <a:avLst/>
          </a:prstGeom>
          <a:solidFill>
            <a:srgbClr val="1F6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Moon 5"/>
          <p:cNvSpPr/>
          <p:nvPr/>
        </p:nvSpPr>
        <p:spPr>
          <a:xfrm rot="16301880">
            <a:off x="10083981" y="-257922"/>
            <a:ext cx="1715941" cy="1855682"/>
          </a:xfrm>
          <a:prstGeom prst="moon">
            <a:avLst/>
          </a:prstGeom>
          <a:solidFill>
            <a:srgbClr val="E0A4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868680"/>
            <a:ext cx="6583515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17130F"/>
                </a:solidFill>
                <a:latin typeface="Century Schoolbook"/>
              </a:rPr>
              <a:t>La Visión: El Hub Tecnológico de Europa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468880"/>
            <a:ext cx="6583515" cy="3657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200"/>
              </a:spcAft>
            </a:pPr>
            <a:r>
              <a:rPr sz="1600" b="1" i="0">
                <a:solidFill>
                  <a:srgbClr val="E8452A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17130F"/>
                </a:solidFill>
                <a:latin typeface="Calibri"/>
              </a:rPr>
              <a:t>Estándar premium de hardware en la UE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1F6F6B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17130F"/>
                </a:solidFill>
                <a:latin typeface="Calibri"/>
              </a:rPr>
              <a:t>Soberanía digital y sostenibilidad como pilares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E0A43B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17130F"/>
                </a:solidFill>
                <a:latin typeface="Calibri"/>
              </a:rPr>
              <a:t>Infraestructura local para respuesta global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4F44"/>
                </a:solidFill>
                <a:latin typeface="Calibri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17130F"/>
                </a:solidFill>
                <a:latin typeface="Century Schoolbook"/>
              </a:rPr>
              <a:t>Mercados Objetivo: Penetración Estimada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822960" y="2331720"/>
          <a:ext cx="10545775" cy="356616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2960" y="6035040"/>
            <a:ext cx="1054577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 i="0">
                <a:solidFill>
                  <a:srgbClr val="5A4F44"/>
                </a:solidFill>
                <a:latin typeface="Calibri"/>
              </a:rPr>
              <a:t>Distribución porcentual del esfuerzo comercial por región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4F44"/>
                </a:solidFill>
                <a:latin typeface="Calibri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200" b="1" i="0">
                <a:solidFill>
                  <a:srgbClr val="17130F"/>
                </a:solidFill>
                <a:latin typeface="Century Schoolbook"/>
              </a:rPr>
              <a:t>Estrategia de Canales Multicanal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2514600"/>
            <a:ext cx="5044287" cy="3703320"/>
          </a:xfrm>
          <a:prstGeom prst="roundRect">
            <a:avLst/>
          </a:prstGeom>
          <a:solidFill>
            <a:srgbClr val="FBF7F0"/>
          </a:solidFill>
          <a:ln w="9525">
            <a:solidFill>
              <a:srgbClr val="E1D6C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22960" y="2514600"/>
            <a:ext cx="5044287" cy="91440"/>
          </a:xfrm>
          <a:prstGeom prst="rect">
            <a:avLst/>
          </a:prstGeom>
          <a:solidFill>
            <a:srgbClr val="E84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15568" y="2898648"/>
            <a:ext cx="4459071" cy="30632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800"/>
              </a:spcAft>
            </a:pPr>
            <a:r>
              <a:rPr sz="1700" b="1" i="0">
                <a:solidFill>
                  <a:srgbClr val="17130F"/>
                </a:solidFill>
                <a:latin typeface="Century Schoolbook"/>
              </a:rPr>
              <a:t>Canal Directo (D2C)</a:t>
            </a:r>
          </a:p>
          <a:p>
            <a:r>
              <a:rPr sz="1400" b="0" i="0">
                <a:solidFill>
                  <a:srgbClr val="5A4F44"/>
                </a:solidFill>
                <a:latin typeface="Calibri"/>
              </a:rPr>
              <a:t>Flagship stores en capitales clave y plataforma eCommerce propia optimizada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24447" y="2514600"/>
            <a:ext cx="5044287" cy="3703320"/>
          </a:xfrm>
          <a:prstGeom prst="roundRect">
            <a:avLst/>
          </a:prstGeom>
          <a:solidFill>
            <a:srgbClr val="FBF7F0"/>
          </a:solidFill>
          <a:ln w="9525">
            <a:solidFill>
              <a:srgbClr val="E1D6C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324447" y="2514600"/>
            <a:ext cx="5044287" cy="91440"/>
          </a:xfrm>
          <a:prstGeom prst="rect">
            <a:avLst/>
          </a:prstGeom>
          <a:solidFill>
            <a:srgbClr val="1F6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617055" y="2898648"/>
            <a:ext cx="4459071" cy="30632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800"/>
              </a:spcAft>
            </a:pPr>
            <a:r>
              <a:rPr sz="1700" b="1" i="0">
                <a:solidFill>
                  <a:srgbClr val="17130F"/>
                </a:solidFill>
                <a:latin typeface="Century Schoolbook"/>
              </a:rPr>
              <a:t>Canal Indirecto (B2B)</a:t>
            </a:r>
          </a:p>
          <a:p>
            <a:r>
              <a:rPr sz="1400" b="0" i="0">
                <a:solidFill>
                  <a:srgbClr val="5A4F44"/>
                </a:solidFill>
                <a:latin typeface="Calibri"/>
              </a:rPr>
              <a:t>Alianzas estratégicas con distribuidores Tier-1 y partners de valor añadido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4F44"/>
                </a:solidFill>
                <a:latin typeface="Calibri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130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stat-ar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7680767" cy="6858000"/>
          </a:xfrm>
          <a:prstGeom prst="rect">
            <a:avLst/>
          </a:prstGeom>
          <a:solidFill>
            <a:srgbClr val="17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68680"/>
            <a:ext cx="6705432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300" b="1" i="0">
                <a:solidFill>
                  <a:srgbClr val="E0A43B"/>
                </a:solidFill>
                <a:latin typeface="Calibri"/>
              </a:rPr>
              <a:t/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6705432" cy="3017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200" b="1" i="0">
                <a:solidFill>
                  <a:srgbClr val="F5EFE4"/>
                </a:solidFill>
                <a:latin typeface="Century Schoolbook"/>
              </a:rPr>
              <a:t>15%</a:t>
            </a:r>
          </a:p>
          <a:p>
            <a:pPr>
              <a:spcBef>
                <a:spcPts val="800"/>
              </a:spcBef>
            </a:pPr>
            <a:r>
              <a:rPr sz="1500" b="1" i="0">
                <a:solidFill>
                  <a:srgbClr val="F5EFE4"/>
                </a:solidFill>
                <a:latin typeface="Calibri"/>
              </a:rPr>
              <a:t>SEGMENTO PREMIUM HARDWARE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709160"/>
            <a:ext cx="6705432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500" b="0" i="0">
                <a:solidFill>
                  <a:srgbClr val="F5EFE4"/>
                </a:solidFill>
                <a:latin typeface="Calibri"/>
              </a:rPr>
              <a:t>Proyección de participación consolidada para finales del ejercicio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4F44"/>
                </a:solidFill>
                <a:latin typeface="Calibri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17130F"/>
                </a:solidFill>
                <a:latin typeface="Century Schoolbook"/>
              </a:rPr>
              <a:t>Hitos Críticos 2024-2026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2651760"/>
            <a:ext cx="2362123" cy="3291840"/>
          </a:xfrm>
          <a:prstGeom prst="roundRect">
            <a:avLst/>
          </a:prstGeom>
          <a:solidFill>
            <a:srgbClr val="FBF7F0"/>
          </a:solidFill>
          <a:ln w="9525">
            <a:solidFill>
              <a:srgbClr val="E1D6C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22960" y="2651760"/>
            <a:ext cx="2362123" cy="82296"/>
          </a:xfrm>
          <a:prstGeom prst="rect">
            <a:avLst/>
          </a:prstGeom>
          <a:solidFill>
            <a:srgbClr val="E84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3035808"/>
            <a:ext cx="457200" cy="457200"/>
          </a:xfrm>
          <a:prstGeom prst="ellipse">
            <a:avLst/>
          </a:prstGeom>
          <a:solidFill>
            <a:srgbClr val="E84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500" b="1" i="0">
                <a:solidFill>
                  <a:srgbClr val="F5EFE4"/>
                </a:solidFill>
                <a:latin typeface="Century Schoolbook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703320"/>
            <a:ext cx="1813483" cy="1965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1" i="0">
                <a:solidFill>
                  <a:srgbClr val="E8452A"/>
                </a:solidFill>
                <a:latin typeface="Calibri"/>
              </a:rPr>
              <a:t>Q3 2024</a:t>
            </a:r>
          </a:p>
          <a:p>
            <a:pPr>
              <a:spcBef>
                <a:spcPts val="600"/>
              </a:spcBef>
            </a:pPr>
            <a:r>
              <a:rPr sz="1300" b="0" i="0">
                <a:solidFill>
                  <a:srgbClr val="17130F"/>
                </a:solidFill>
                <a:latin typeface="Calibri"/>
              </a:rPr>
              <a:t>Apertura de centro logístico en Rotterdam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550843" y="2651760"/>
            <a:ext cx="2362123" cy="3291840"/>
          </a:xfrm>
          <a:prstGeom prst="roundRect">
            <a:avLst/>
          </a:prstGeom>
          <a:solidFill>
            <a:srgbClr val="FBF7F0"/>
          </a:solidFill>
          <a:ln w="9525">
            <a:solidFill>
              <a:srgbClr val="E1D6C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550843" y="2651760"/>
            <a:ext cx="2362123" cy="82296"/>
          </a:xfrm>
          <a:prstGeom prst="rect">
            <a:avLst/>
          </a:prstGeom>
          <a:solidFill>
            <a:srgbClr val="1F6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3825163" y="3035808"/>
            <a:ext cx="457200" cy="457200"/>
          </a:xfrm>
          <a:prstGeom prst="ellipse">
            <a:avLst/>
          </a:prstGeom>
          <a:solidFill>
            <a:srgbClr val="1F6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500" b="1" i="0">
                <a:solidFill>
                  <a:srgbClr val="F5EFE4"/>
                </a:solidFill>
                <a:latin typeface="Century Schoolbook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25163" y="3703320"/>
            <a:ext cx="1813483" cy="1965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1" i="0">
                <a:solidFill>
                  <a:srgbClr val="1F6F6B"/>
                </a:solidFill>
                <a:latin typeface="Calibri"/>
              </a:rPr>
              <a:t>Q1 2025</a:t>
            </a:r>
          </a:p>
          <a:p>
            <a:pPr>
              <a:spcBef>
                <a:spcPts val="600"/>
              </a:spcBef>
            </a:pPr>
            <a:r>
              <a:rPr sz="1300" b="0" i="0">
                <a:solidFill>
                  <a:srgbClr val="17130F"/>
                </a:solidFill>
                <a:latin typeface="Calibri"/>
              </a:rPr>
              <a:t>Lanzamiento de línea adaptada a normativa EU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78726" y="2651760"/>
            <a:ext cx="2362123" cy="3291840"/>
          </a:xfrm>
          <a:prstGeom prst="roundRect">
            <a:avLst/>
          </a:prstGeom>
          <a:solidFill>
            <a:srgbClr val="FBF7F0"/>
          </a:solidFill>
          <a:ln w="9525">
            <a:solidFill>
              <a:srgbClr val="E1D6C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278726" y="2651760"/>
            <a:ext cx="2362123" cy="82296"/>
          </a:xfrm>
          <a:prstGeom prst="rect">
            <a:avLst/>
          </a:prstGeom>
          <a:solidFill>
            <a:srgbClr val="E0A4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6553046" y="3035808"/>
            <a:ext cx="457200" cy="457200"/>
          </a:xfrm>
          <a:prstGeom prst="ellipse">
            <a:avLst/>
          </a:prstGeom>
          <a:solidFill>
            <a:srgbClr val="E0A4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500" b="1" i="0">
                <a:solidFill>
                  <a:srgbClr val="F5EFE4"/>
                </a:solidFill>
                <a:latin typeface="Century Schoolbook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53046" y="3703320"/>
            <a:ext cx="1813483" cy="1965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1" i="0">
                <a:solidFill>
                  <a:srgbClr val="E0A43B"/>
                </a:solidFill>
                <a:latin typeface="Calibri"/>
              </a:rPr>
              <a:t>Q4 2025</a:t>
            </a:r>
          </a:p>
          <a:p>
            <a:pPr>
              <a:spcBef>
                <a:spcPts val="600"/>
              </a:spcBef>
            </a:pPr>
            <a:r>
              <a:rPr sz="1300" b="0" i="0">
                <a:solidFill>
                  <a:srgbClr val="17130F"/>
                </a:solidFill>
                <a:latin typeface="Calibri"/>
              </a:rPr>
              <a:t>Expansión a mercados del sur de Europa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06609" y="2651760"/>
            <a:ext cx="2362123" cy="3291840"/>
          </a:xfrm>
          <a:prstGeom prst="roundRect">
            <a:avLst/>
          </a:prstGeom>
          <a:solidFill>
            <a:srgbClr val="FBF7F0"/>
          </a:solidFill>
          <a:ln w="9525">
            <a:solidFill>
              <a:srgbClr val="E1D6C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9006609" y="2651760"/>
            <a:ext cx="2362123" cy="82296"/>
          </a:xfrm>
          <a:prstGeom prst="rect">
            <a:avLst/>
          </a:prstGeom>
          <a:solidFill>
            <a:srgbClr val="E84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9280929" y="3035808"/>
            <a:ext cx="457200" cy="457200"/>
          </a:xfrm>
          <a:prstGeom prst="ellipse">
            <a:avLst/>
          </a:prstGeom>
          <a:solidFill>
            <a:srgbClr val="E84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500" b="1" i="0">
                <a:solidFill>
                  <a:srgbClr val="F5EFE4"/>
                </a:solidFill>
                <a:latin typeface="Century Schoolbook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80929" y="3703320"/>
            <a:ext cx="1813483" cy="1965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1" i="0">
                <a:solidFill>
                  <a:srgbClr val="E8452A"/>
                </a:solidFill>
                <a:latin typeface="Calibri"/>
              </a:rPr>
              <a:t>Q2 2026</a:t>
            </a:r>
          </a:p>
          <a:p>
            <a:pPr>
              <a:spcBef>
                <a:spcPts val="600"/>
              </a:spcBef>
            </a:pPr>
            <a:r>
              <a:rPr sz="1300" b="0" i="0">
                <a:solidFill>
                  <a:srgbClr val="17130F"/>
                </a:solidFill>
                <a:latin typeface="Calibri"/>
              </a:rPr>
              <a:t>Consolidación de red técnica paneuropea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4F44"/>
                </a:solidFill>
                <a:latin typeface="Calibri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130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art-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685" y="0"/>
            <a:ext cx="438901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6827349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E0A43B"/>
                </a:solidFill>
                <a:latin typeface="Calibri"/>
              </a:rPr>
              <a:t>CONTACTO</a:t>
            </a:r>
          </a:p>
          <a:p>
            <a:r>
              <a:rPr sz="4600" b="1" i="0">
                <a:solidFill>
                  <a:srgbClr val="F5EFE4"/>
                </a:solidFill>
                <a:latin typeface="Century Schoolbook"/>
              </a:rPr>
              <a:t>Liderando el Futuro del Hardware en Europa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F5EFE4"/>
                </a:solidFill>
                <a:latin typeface="Calibri"/>
              </a:rPr>
              <a:t>expansion@hardwarebrand.com | www.hardwarebrand.eu/2026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A4F44"/>
                </a:solidFill>
                <a:latin typeface="Calibri"/>
              </a:rPr>
              <a:t>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13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560320"/>
            <a:ext cx="10545775" cy="2011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400" b="1" i="0">
                <a:solidFill>
                  <a:srgbClr val="F5EFE4"/>
                </a:solidFill>
                <a:latin typeface="Century Schoolbook"/>
              </a:rPr>
              <a:t>AIM DECK</a:t>
            </a:r>
          </a:p>
          <a:p>
            <a:pPr algn="ctr">
              <a:spcBef>
                <a:spcPts val="1200"/>
              </a:spcBef>
            </a:pPr>
            <a:r>
              <a:rPr sz="1600" b="0" i="0">
                <a:solidFill>
                  <a:srgbClr val="E0A43B"/>
                </a:solidFill>
                <a:latin typeface="Calibri"/>
              </a:rPr>
              <a:t>Hecho con AIM DECK  ·  aim-deck.ai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