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E8452A"/>
            </a:solidFill>
            <a:ln>
              <a:noFill/>
            </a:ln>
          </c:spPr>
          <c:dPt>
            <c:idx val="0"/>
            <c:spPr>
              <a:solidFill>
                <a:srgbClr val="E8452A"/>
              </a:solidFill>
              <a:ln>
                <a:noFill/>
              </a:ln>
            </c:spPr>
          </c:dPt>
          <c:dPt>
            <c:idx val="1"/>
            <c:spPr>
              <a:solidFill>
                <a:srgbClr val="1F6F6B"/>
              </a:solidFill>
              <a:ln>
                <a:noFill/>
              </a:ln>
            </c:spPr>
          </c:dPt>
          <c:dPt>
            <c:idx val="2"/>
            <c:spPr>
              <a:solidFill>
                <a:srgbClr val="E0A43B"/>
              </a:solidFill>
              <a:ln>
                <a:noFill/>
              </a:ln>
            </c:spPr>
          </c:dPt>
          <c:dPt>
            <c:idx val="3"/>
            <c:spPr>
              <a:solidFill>
                <a:srgbClr val="E8452A"/>
              </a:solidFill>
              <a:ln>
                <a:noFill/>
              </a:ln>
            </c:spPr>
          </c:dPt>
          <c:cat>
            <c:strRef>
              <c:f>Sheet1!$A$2:$A$5</c:f>
              <c:strCache>
                <c:ptCount val="4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62.0</c:v>
                </c:pt>
                <c:pt idx="1">
                  <c:v>68.0</c:v>
                </c:pt>
                <c:pt idx="2">
                  <c:v>72.8</c:v>
                </c:pt>
                <c:pt idx="3">
                  <c:v>84.2</c:v>
                </c:pt>
              </c:numCache>
            </c:numRef>
          </c:val>
        </c:ser>
        <c:dLbls>
          <c:txPr>
            <a:bodyPr/>
            <a:lstStyle/>
            <a:p>
              <a:pPr>
                <a:defRPr sz="1100" b="1">
                  <a:solidFill>
                    <a:srgbClr val="17130F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55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CBBDA6"/>
            </a:solidFill>
          </a:ln>
        </c:spPr>
        <c:txPr>
          <a:bodyPr/>
          <a:lstStyle/>
          <a:p>
            <a:pPr>
              <a:defRPr sz="1100">
                <a:solidFill>
                  <a:srgbClr val="5A4F44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Our top-line growth reflects the successful onboarding of major enterprise accounts. This $84.2M figure surpasses our previous guidance and sets a new quarterly record.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Our 2026 guidance assumes a 35% growth at the midpoint. We are specifically targeting entry into Japan and Brazil to capture untapped logistics demand.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Key catalysts for 2026 include the general availability of our AI Vision model and our expansion into the Asian market via Tokyo.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Closing thoughts from leadership emphasizing that the business model is now proven and ready for aggressive global scaling.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FY25 marks our first-ever EBITDA positive year. We managed to expand margins by 320 basis points while maintaining a robust cash position for future R&amp;D.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Transitioning to our operational review, focusing on fleet expansion and industry-leading reliability metrics.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Notice the acceleration in Q4. Peak holiday season demand drove higher utilization and additional robot-as-a-service (RaaS) subscriptions.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Our footprint now spans 94 facilities. The low churn rate is a testament to the reliability of our hardware and the deep integration of our software.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Our 'land-and-expand' strategy is working. Most clients start with one facility and expand to five or more within 18 months.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look at how our shift toward software-led automation is driving our path to sustained margin expansion.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320bps improvement is largely due to our software-mix shift and supply chain optimization. We are now seeing the scale benefits of our manufacturing partnerships.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 are investing $52M in AI. This move from rule-based to vision-based picking will drastically reduce deployment times.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alden Robotics: Scaling Global Warehouse Automa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en-GB">
                <a:solidFill>
                  <a:srgbClr val="E0A43B"/>
                </a:solidFill>
                <a:latin typeface="Calibri"/>
              </a:rPr>
              <a:t>Q4 2025 EARNINGS</a:t>
            </a:r>
          </a:p>
          <a:p>
            <a:r>
              <a:rPr sz="4600" b="1" i="0" lang="en-GB">
                <a:solidFill>
                  <a:srgbClr val="F5EFE4"/>
                </a:solidFill>
                <a:latin typeface="Century Schoolbook"/>
              </a:rPr>
              <a:t>Halden Robotics: Scaling Global Warehouse Automation</a:t>
            </a:r>
          </a:p>
          <a:p>
            <a:pPr>
              <a:spcBef>
                <a:spcPts val="1600"/>
              </a:spcBef>
            </a:pPr>
            <a:r>
              <a:rPr sz="2000" b="0" i="0" lang="en-GB">
                <a:solidFill>
                  <a:srgbClr val="F5EFE4"/>
                </a:solidFill>
                <a:latin typeface="Calibri"/>
              </a:rPr>
              <a:t>February 2026 | Ticker: HALD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847C74"/>
                </a:solidFill>
                <a:latin typeface="Calibri"/>
              </a:rPr>
              <a:t>01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801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R&amp;D Focus: Foundation Models</a:t>
            </a:r>
          </a:p>
        </p:txBody>
      </p:sp>
      <p:sp>
        <p:nvSpPr>
          <p:cNvPr id="3" name="Oval 2"/>
          <p:cNvSpPr/>
          <p:nvPr/>
        </p:nvSpPr>
        <p:spPr>
          <a:xfrm>
            <a:off x="822960" y="2697480"/>
            <a:ext cx="658368" cy="658368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sz="2000" b="1" i="0" lang="en-GB">
                <a:solidFill>
                  <a:srgbClr val="FFFFFF"/>
                </a:solidFill>
                <a:latin typeface="Century Schoolbook"/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4460138" y="2697480"/>
            <a:ext cx="658368" cy="658368"/>
          </a:xfrm>
          <a:prstGeom prst="ellipse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sz="2000" b="1" i="0" lang="en-GB">
                <a:solidFill>
                  <a:srgbClr val="FFFFFF"/>
                </a:solidFill>
                <a:latin typeface="Century Schoolbook"/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8097316" y="2697480"/>
            <a:ext cx="658368" cy="658368"/>
          </a:xfrm>
          <a:prstGeom prst="ellipse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sz="2000" b="1" i="0" lang="en-GB">
                <a:solidFill>
                  <a:srgbClr val="FFFFFF"/>
                </a:solidFill>
                <a:latin typeface="Century Schoolbook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566160"/>
            <a:ext cx="3271418" cy="20574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500"/>
              </a:spcAft>
            </a:pPr>
            <a:r>
              <a:rPr sz="1600" b="1" i="0" lang="en-GB">
                <a:solidFill>
                  <a:srgbClr val="17130F"/>
                </a:solidFill>
                <a:latin typeface="Century Schoolbook"/>
              </a:rPr>
              <a:t>Vision</a:t>
            </a:r>
          </a:p>
          <a:p>
            <a:r>
              <a:rPr sz="1250" b="0" i="0" lang="en-GB">
                <a:solidFill>
                  <a:srgbClr val="5A4F44"/>
                </a:solidFill>
                <a:latin typeface="Calibri"/>
              </a:rPr>
              <a:t>Transitioning to vision-based autonomy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60138" y="3566160"/>
            <a:ext cx="3271418" cy="20574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500"/>
              </a:spcAft>
            </a:pPr>
            <a:r>
              <a:rPr sz="1600" b="1" i="0" lang="en-GB">
                <a:solidFill>
                  <a:srgbClr val="17130F"/>
                </a:solidFill>
                <a:latin typeface="Century Schoolbook"/>
              </a:rPr>
              <a:t>Learning</a:t>
            </a:r>
          </a:p>
          <a:p>
            <a:r>
              <a:rPr sz="1250" b="0" i="0" lang="en-GB">
                <a:solidFill>
                  <a:srgbClr val="5A4F44"/>
                </a:solidFill>
                <a:latin typeface="Calibri"/>
              </a:rPr>
              <a:t>Implementing zero-shot learning models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97316" y="3566160"/>
            <a:ext cx="3271418" cy="20574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500"/>
              </a:spcAft>
            </a:pPr>
            <a:r>
              <a:rPr sz="1600" b="1" i="0" lang="en-GB">
                <a:solidFill>
                  <a:srgbClr val="17130F"/>
                </a:solidFill>
                <a:latin typeface="Century Schoolbook"/>
              </a:rPr>
              <a:t>Recovery</a:t>
            </a:r>
          </a:p>
          <a:p>
            <a:r>
              <a:rPr sz="1250" b="0" i="0" lang="en-GB">
                <a:solidFill>
                  <a:srgbClr val="5A4F44"/>
                </a:solidFill>
                <a:latin typeface="Calibri"/>
              </a:rPr>
              <a:t>Automating complex error recovery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2026 Guidance &amp; Outlook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22960" y="2423160"/>
          <a:ext cx="10545775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5258"/>
                <a:gridCol w="3515258"/>
                <a:gridCol w="3515259"/>
              </a:tblGrid>
              <a:tr h="603504">
                <a:tc>
                  <a:txBody>
                    <a:bodyPr wrap="square"/>
                    <a:lstStyle/>
                    <a:p>
                      <a:pPr algn="l"/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Metric</a:t>
                      </a:r>
                    </a:p>
                  </a:txBody>
                  <a:tcPr marL="109728" marR="109728" marT="36576" marB="36576" anchor="ctr">
                    <a:solidFill>
                      <a:srgbClr val="17130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2025 Actual</a:t>
                      </a:r>
                    </a:p>
                  </a:txBody>
                  <a:tcPr marL="109728" marR="109728" marT="36576" marB="36576" anchor="ctr">
                    <a:solidFill>
                      <a:srgbClr val="17130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 i="0">
                          <a:solidFill>
                            <a:srgbClr val="FFFFFF"/>
                          </a:solidFill>
                          <a:latin typeface="Calibri"/>
                        </a:rPr>
                        <a:t>2026 Target</a:t>
                      </a:r>
                    </a:p>
                  </a:txBody>
                  <a:tcPr marL="109728" marR="109728" marT="36576" marB="36576" anchor="ctr">
                    <a:solidFill>
                      <a:srgbClr val="17130F"/>
                    </a:solidFill>
                  </a:tcPr>
                </a:tc>
              </a:tr>
              <a:tr h="603504">
                <a:tc>
                  <a:txBody>
                    <a:bodyPr wrap="square"/>
                    <a:lstStyle/>
                    <a:p>
                      <a:pPr algn="l"/>
                      <a:r>
                        <a:rPr sz="1250" b="1" i="0">
                          <a:solidFill>
                            <a:srgbClr val="17130F"/>
                          </a:solidFill>
                          <a:latin typeface="Calibri"/>
                        </a:rPr>
                        <a:t>Revenue</a:t>
                      </a:r>
                    </a:p>
                  </a:txBody>
                  <a:tcPr marL="109728" marR="109728" marT="36576" marB="36576" anchor="ctr">
                    <a:solidFill>
                      <a:srgbClr val="FBF7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$287M</a:t>
                      </a:r>
                    </a:p>
                  </a:txBody>
                  <a:tcPr marL="109728" marR="109728" marT="36576" marB="36576" anchor="ctr">
                    <a:solidFill>
                      <a:srgbClr val="FBF7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$380M - $405M</a:t>
                      </a:r>
                    </a:p>
                  </a:txBody>
                  <a:tcPr marL="109728" marR="109728" marT="36576" marB="36576" anchor="ctr">
                    <a:solidFill>
                      <a:srgbClr val="FBF7F0"/>
                    </a:solidFill>
                  </a:tcPr>
                </a:tc>
              </a:tr>
              <a:tr h="603504">
                <a:tc>
                  <a:txBody>
                    <a:bodyPr wrap="square"/>
                    <a:lstStyle/>
                    <a:p>
                      <a:pPr algn="l"/>
                      <a:r>
                        <a:rPr sz="1250" b="1" i="0">
                          <a:solidFill>
                            <a:srgbClr val="17130F"/>
                          </a:solidFill>
                          <a:latin typeface="Calibri"/>
                        </a:rPr>
                        <a:t>Fleet Size</a:t>
                      </a:r>
                    </a:p>
                  </a:txBody>
                  <a:tcPr marL="109728" marR="109728" marT="36576" marB="36576" anchor="ctr">
                    <a:solidFill>
                      <a:srgbClr val="EDE4D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1,847</a:t>
                      </a:r>
                    </a:p>
                  </a:txBody>
                  <a:tcPr marL="109728" marR="109728" marT="36576" marB="36576" anchor="ctr">
                    <a:solidFill>
                      <a:srgbClr val="EDE4D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2,900 Units</a:t>
                      </a:r>
                    </a:p>
                  </a:txBody>
                  <a:tcPr marL="109728" marR="109728" marT="36576" marB="36576" anchor="ctr">
                    <a:solidFill>
                      <a:srgbClr val="EDE4D4"/>
                    </a:solidFill>
                  </a:tcPr>
                </a:tc>
              </a:tr>
              <a:tr h="603504">
                <a:tc>
                  <a:txBody>
                    <a:bodyPr wrap="square"/>
                    <a:lstStyle/>
                    <a:p>
                      <a:pPr algn="l"/>
                      <a:r>
                        <a:rPr sz="1250" b="1" i="0">
                          <a:solidFill>
                            <a:srgbClr val="17130F"/>
                          </a:solidFill>
                          <a:latin typeface="Calibri"/>
                        </a:rPr>
                        <a:t>EBITDA Margin</a:t>
                      </a:r>
                    </a:p>
                  </a:txBody>
                  <a:tcPr marL="109728" marR="109728" marT="36576" marB="36576" anchor="ctr">
                    <a:solidFill>
                      <a:srgbClr val="FBF7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2.1%</a:t>
                      </a:r>
                    </a:p>
                  </a:txBody>
                  <a:tcPr marL="109728" marR="109728" marT="36576" marB="36576" anchor="ctr">
                    <a:solidFill>
                      <a:srgbClr val="FBF7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4% - 6%</a:t>
                      </a:r>
                    </a:p>
                  </a:txBody>
                  <a:tcPr marL="109728" marR="109728" marT="36576" marB="36576" anchor="ctr">
                    <a:solidFill>
                      <a:srgbClr val="FBF7F0"/>
                    </a:solidFill>
                  </a:tcPr>
                </a:tc>
              </a:tr>
              <a:tr h="603504">
                <a:tc>
                  <a:txBody>
                    <a:bodyPr wrap="square"/>
                    <a:lstStyle/>
                    <a:p>
                      <a:pPr algn="l"/>
                      <a:r>
                        <a:rPr sz="1250" b="1" i="0">
                          <a:solidFill>
                            <a:srgbClr val="17130F"/>
                          </a:solidFill>
                          <a:latin typeface="Calibri"/>
                        </a:rPr>
                        <a:t>New Markets</a:t>
                      </a:r>
                    </a:p>
                  </a:txBody>
                  <a:tcPr marL="109728" marR="109728" marT="36576" marB="36576" anchor="ctr">
                    <a:solidFill>
                      <a:srgbClr val="EDE4D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Global</a:t>
                      </a:r>
                    </a:p>
                  </a:txBody>
                  <a:tcPr marL="109728" marR="109728" marT="36576" marB="36576" anchor="ctr">
                    <a:solidFill>
                      <a:srgbClr val="EDE4D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50" b="0" i="0">
                          <a:solidFill>
                            <a:srgbClr val="17130F"/>
                          </a:solidFill>
                          <a:latin typeface="Calibri"/>
                        </a:rPr>
                        <a:t>Japan &amp; Brazil</a:t>
                      </a:r>
                    </a:p>
                  </a:txBody>
                  <a:tcPr marL="109728" marR="109728" marT="36576" marB="36576" anchor="ctr">
                    <a:solidFill>
                      <a:srgbClr val="EDE4D4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2960" y="5586984"/>
            <a:ext cx="10545775" cy="3657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050" b="0" i="1" lang="en-GB">
                <a:solidFill>
                  <a:srgbClr val="5A4F44"/>
                </a:solidFill>
                <a:latin typeface="Calibri"/>
              </a:rPr>
              <a:t>Projected growth based on current backlog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ounded Rectangle 2"/>
          <p:cNvSpPr/>
          <p:nvPr/>
        </p:nvSpPr>
        <p:spPr>
          <a:xfrm>
            <a:off x="822960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2362123" cy="82296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550843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550843" y="2651760"/>
            <a:ext cx="2362123" cy="82296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278726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78726" y="2651760"/>
            <a:ext cx="2362123" cy="82296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006609" y="2651760"/>
            <a:ext cx="2362123" cy="329184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006609" y="2651760"/>
            <a:ext cx="2362123" cy="82296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2026 Strategic Roadmap</a:t>
            </a:r>
          </a:p>
        </p:txBody>
      </p:sp>
      <p:sp>
        <p:nvSpPr>
          <p:cNvPr id="5" name="Oval 4"/>
          <p:cNvSpPr/>
          <p:nvPr/>
        </p:nvSpPr>
        <p:spPr>
          <a:xfrm>
            <a:off x="1097280" y="3035808"/>
            <a:ext cx="457200" cy="457200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n-GB">
                <a:solidFill>
                  <a:srgbClr val="F5EFE4"/>
                </a:solidFill>
                <a:latin typeface="Century Schoolbook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3825163" y="3035808"/>
            <a:ext cx="457200" cy="457200"/>
          </a:xfrm>
          <a:prstGeom prst="ellipse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n-GB">
                <a:solidFill>
                  <a:srgbClr val="F5EFE4"/>
                </a:solidFill>
                <a:latin typeface="Century Schoolbook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6553046" y="3035808"/>
            <a:ext cx="457200" cy="457200"/>
          </a:xfrm>
          <a:prstGeom prst="ellipse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n-GB">
                <a:solidFill>
                  <a:srgbClr val="F5EFE4"/>
                </a:solidFill>
                <a:latin typeface="Century Schoolbook"/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9280929" y="3035808"/>
            <a:ext cx="457200" cy="457200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 anchorCtr="0"/>
          <a:lstStyle/>
          <a:p>
            <a:pPr algn="ctr"/>
            <a:r>
              <a:rPr sz="1500" b="1" i="0" lang="en-GB">
                <a:solidFill>
                  <a:srgbClr val="F5EFE4"/>
                </a:solidFill>
                <a:latin typeface="Century Schoolbook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n-GB">
                <a:solidFill>
                  <a:srgbClr val="C53A23"/>
                </a:solidFill>
                <a:latin typeface="Calibri"/>
              </a:rPr>
              <a:t>Q1</a:t>
            </a:r>
          </a:p>
          <a:p>
            <a:pPr>
              <a:spcBef>
                <a:spcPts val="600"/>
              </a:spcBef>
            </a:pPr>
            <a:r>
              <a:rPr sz="1300" b="0" i="0" lang="en-GB">
                <a:solidFill>
                  <a:srgbClr val="17130F"/>
                </a:solidFill>
                <a:latin typeface="Calibri"/>
              </a:rPr>
              <a:t>Launch Brazil operational hub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25163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n-GB">
                <a:solidFill>
                  <a:srgbClr val="1F6F6B"/>
                </a:solidFill>
                <a:latin typeface="Calibri"/>
              </a:rPr>
              <a:t>Q2</a:t>
            </a:r>
          </a:p>
          <a:p>
            <a:pPr>
              <a:spcBef>
                <a:spcPts val="600"/>
              </a:spcBef>
            </a:pPr>
            <a:r>
              <a:rPr sz="1300" b="0" i="0" lang="en-GB">
                <a:solidFill>
                  <a:srgbClr val="17130F"/>
                </a:solidFill>
                <a:latin typeface="Calibri"/>
              </a:rPr>
              <a:t>Release Vision-Foundation Model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53046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n-GB">
                <a:solidFill>
                  <a:srgbClr val="8A6524"/>
                </a:solidFill>
                <a:latin typeface="Calibri"/>
              </a:rPr>
              <a:t>Q3</a:t>
            </a:r>
          </a:p>
          <a:p>
            <a:pPr>
              <a:spcBef>
                <a:spcPts val="600"/>
              </a:spcBef>
            </a:pPr>
            <a:r>
              <a:rPr sz="1300" b="0" i="0" lang="en-GB">
                <a:solidFill>
                  <a:srgbClr val="17130F"/>
                </a:solidFill>
                <a:latin typeface="Calibri"/>
              </a:rPr>
              <a:t>Japan market entry and Tokyo DC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80929" y="3703320"/>
            <a:ext cx="1813483" cy="19659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1" i="0" lang="en-GB">
                <a:solidFill>
                  <a:srgbClr val="C53A23"/>
                </a:solidFill>
                <a:latin typeface="Calibri"/>
              </a:rPr>
              <a:t>Q4</a:t>
            </a:r>
          </a:p>
          <a:p>
            <a:pPr>
              <a:spcBef>
                <a:spcPts val="600"/>
              </a:spcBef>
            </a:pPr>
            <a:r>
              <a:rPr sz="1300" b="0" i="0" lang="en-GB">
                <a:solidFill>
                  <a:srgbClr val="17130F"/>
                </a:solidFill>
                <a:latin typeface="Calibri"/>
              </a:rPr>
              <a:t>Scale to 3,000 unit run-rate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alden Robotics Q4 2025 Earnings Dec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558851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280160"/>
            <a:ext cx="6583515" cy="10972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8000" b="1" i="0" lang="en-GB">
                <a:solidFill>
                  <a:srgbClr val="E8452A"/>
                </a:solidFill>
                <a:latin typeface="Century Schoolbook"/>
              </a:rPr>
              <a:t>“</a:t>
            </a:r>
          </a:p>
        </p:txBody>
      </p:sp>
      <p:sp>
        <p:nvSpPr>
          <p:cNvPr id="5" name="TextBox 4"/>
          <p:cNvSpPr txBox="1"/>
          <p:nvPr>
            <p:ph type="title"/>
          </p:nvPr>
        </p:nvSpPr>
        <p:spPr>
          <a:xfrm>
            <a:off x="822960" y="2468880"/>
            <a:ext cx="6583515" cy="27432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3000" b="0" i="1" lang="en-GB">
                <a:solidFill>
                  <a:srgbClr val="F5EFE4"/>
                </a:solidFill>
                <a:latin typeface="Century Schoolbook"/>
              </a:rPr>
              <a:t>Halden Robotics has reached a critical inflection point. EBITDA positivity validates our unit economics and the essential nature of warehouse automation.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212080"/>
            <a:ext cx="6583515" cy="73152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500" b="0" i="0" lang="en-GB">
                <a:solidFill>
                  <a:srgbClr val="F5EFE4"/>
                </a:solidFill>
                <a:latin typeface="Calibri"/>
              </a:rPr>
              <a:t>— CEO, Halden Robotics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847C74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nvestor Relation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685" y="0"/>
            <a:ext cx="438901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ph type="title"/>
          </p:nvPr>
        </p:nvSpPr>
        <p:spPr>
          <a:xfrm>
            <a:off x="822960" y="2194560"/>
            <a:ext cx="6827349" cy="29260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000"/>
              </a:spcAft>
            </a:pPr>
            <a:r>
              <a:rPr sz="1200" b="1" i="0" lang="en-GB">
                <a:solidFill>
                  <a:srgbClr val="E0A43B"/>
                </a:solidFill>
                <a:latin typeface="Calibri"/>
              </a:rPr>
              <a:t>THANK YOU</a:t>
            </a:r>
          </a:p>
          <a:p>
            <a:r>
              <a:rPr sz="4600" b="1" i="0" lang="en-GB">
                <a:solidFill>
                  <a:srgbClr val="F5EFE4"/>
                </a:solidFill>
                <a:latin typeface="Century Schoolbook"/>
              </a:rPr>
              <a:t>Investor Relations</a:t>
            </a:r>
          </a:p>
          <a:p>
            <a:pPr>
              <a:spcBef>
                <a:spcPts val="1600"/>
              </a:spcBef>
            </a:pPr>
            <a:r>
              <a:rPr sz="2000" b="0" i="0" lang="en-GB">
                <a:solidFill>
                  <a:srgbClr val="F5EFE4"/>
                </a:solidFill>
                <a:latin typeface="Calibri"/>
              </a:rPr>
              <a:t>investors.haldenrobotics.com | Q&amp;A Session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847C74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2560320"/>
            <a:ext cx="10545775" cy="201168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 algn="ctr"/>
            <a:r>
              <a:rPr sz="4400" b="1" i="0" lang="en-GB">
                <a:solidFill>
                  <a:srgbClr val="F5EFE4"/>
                </a:solidFill>
                <a:latin typeface="Century Schoolbook"/>
              </a:rPr>
              <a:t>AIM DECK</a:t>
            </a:r>
          </a:p>
          <a:p>
            <a:pPr algn="ctr">
              <a:spcBef>
                <a:spcPts val="1200"/>
              </a:spcBef>
            </a:pPr>
            <a:r>
              <a:rPr sz="1600" b="0" i="0" lang="en-GB">
                <a:solidFill>
                  <a:srgbClr val="E0A43B"/>
                </a:solidFill>
                <a:latin typeface="Calibri"/>
              </a:rPr>
              <a:t>Made with AIM DECK  ·  aim-deck.ai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Revenue Performanc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680767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868680"/>
            <a:ext cx="6705432" cy="109728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300" b="1" i="0" lang="en-GB">
                <a:solidFill>
                  <a:srgbClr val="E0A43B"/>
                </a:solidFill>
                <a:latin typeface="Calibri"/>
              </a:rPr>
              <a:t/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6705432" cy="301752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1200" b="1" i="0" lang="en-GB">
                <a:solidFill>
                  <a:srgbClr val="F5EFE4"/>
                </a:solidFill>
                <a:latin typeface="Century Schoolbook"/>
              </a:rPr>
              <a:t>$84.2M</a:t>
            </a:r>
          </a:p>
          <a:p>
            <a:pPr>
              <a:spcBef>
                <a:spcPts val="800"/>
              </a:spcBef>
            </a:pPr>
            <a:r>
              <a:rPr sz="1500" b="1" i="0" lang="en-GB">
                <a:solidFill>
                  <a:srgbClr val="F5EFE4"/>
                </a:solidFill>
                <a:latin typeface="Calibri"/>
              </a:rPr>
              <a:t>Q4 QUARTERLY REVENUE</a:t>
            </a:r>
          </a:p>
        </p:txBody>
      </p:sp>
      <p:sp>
        <p:nvSpPr>
          <p:cNvPr id="6" name="TextBox 5"/>
          <p:cNvSpPr txBox="1"/>
          <p:nvPr>
            <p:ph type="title"/>
          </p:nvPr>
        </p:nvSpPr>
        <p:spPr>
          <a:xfrm>
            <a:off x="822960" y="4709160"/>
            <a:ext cx="6705432" cy="18288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500" b="0" i="0" lang="en-GB">
                <a:solidFill>
                  <a:srgbClr val="F5EFE4"/>
                </a:solidFill>
                <a:latin typeface="Calibri"/>
              </a:rPr>
              <a:t>Representing 31% year-over-year growth in core markets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847C74"/>
                </a:solidFill>
                <a:latin typeface="Calibri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FY 2025 Financial Highlights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651760"/>
            <a:ext cx="2293543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n-GB">
                <a:solidFill>
                  <a:srgbClr val="E8452A"/>
                </a:solidFill>
                <a:latin typeface="Century Schoolbook"/>
              </a:rPr>
              <a:t>$287M</a:t>
            </a:r>
          </a:p>
          <a:p>
            <a:pPr>
              <a:spcBef>
                <a:spcPts val="600"/>
              </a:spcBef>
            </a:pPr>
            <a:r>
              <a:rPr sz="1400" b="0" i="0" lang="en-GB">
                <a:solidFill>
                  <a:srgbClr val="5A4F44"/>
                </a:solidFill>
                <a:latin typeface="Calibri"/>
              </a:rPr>
              <a:t>Annual Total Revenue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73703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573703" y="2651760"/>
            <a:ext cx="2293543" cy="91440"/>
          </a:xfrm>
          <a:prstGeom prst="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866311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n-GB">
                <a:solidFill>
                  <a:srgbClr val="1F6F6B"/>
                </a:solidFill>
                <a:latin typeface="Century Schoolbook"/>
              </a:rPr>
              <a:t>44.1%</a:t>
            </a:r>
          </a:p>
          <a:p>
            <a:pPr>
              <a:spcBef>
                <a:spcPts val="600"/>
              </a:spcBef>
            </a:pPr>
            <a:r>
              <a:rPr sz="1400" b="0" i="0" lang="en-GB">
                <a:solidFill>
                  <a:srgbClr val="5A4F44"/>
                </a:solidFill>
                <a:latin typeface="Calibri"/>
              </a:rPr>
              <a:t>Gross Margin (+320bps)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24446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324446" y="2651760"/>
            <a:ext cx="2293543" cy="91440"/>
          </a:xfrm>
          <a:prstGeom prst="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617054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n-GB">
                <a:solidFill>
                  <a:srgbClr val="B0812E"/>
                </a:solidFill>
                <a:latin typeface="Century Schoolbook"/>
              </a:rPr>
              <a:t>$6.1M</a:t>
            </a:r>
          </a:p>
          <a:p>
            <a:pPr>
              <a:spcBef>
                <a:spcPts val="600"/>
              </a:spcBef>
            </a:pPr>
            <a:r>
              <a:rPr sz="1400" b="0" i="0" lang="en-GB">
                <a:solidFill>
                  <a:srgbClr val="5A4F44"/>
                </a:solidFill>
                <a:latin typeface="Calibri"/>
              </a:rPr>
              <a:t>Positive EBITDA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075189" y="2651760"/>
            <a:ext cx="2293543" cy="32004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9075189" y="2651760"/>
            <a:ext cx="2293543" cy="91440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367797" y="3063240"/>
            <a:ext cx="1708327" cy="251460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r>
              <a:rPr sz="4400" b="1" i="0" lang="en-GB">
                <a:solidFill>
                  <a:srgbClr val="E8452A"/>
                </a:solidFill>
                <a:latin typeface="Century Schoolbook"/>
              </a:rPr>
              <a:t>$142M</a:t>
            </a:r>
          </a:p>
          <a:p>
            <a:pPr>
              <a:spcBef>
                <a:spcPts val="600"/>
              </a:spcBef>
            </a:pPr>
            <a:r>
              <a:rPr sz="1400" b="0" i="0" lang="en-GB">
                <a:solidFill>
                  <a:srgbClr val="5A4F44"/>
                </a:solidFill>
                <a:latin typeface="Calibri"/>
              </a:rPr>
              <a:t>Cash on Hand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Operational Mileston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en-GB">
                <a:solidFill>
                  <a:srgbClr val="E8452A"/>
                </a:solidFill>
                <a:latin typeface="Century Schoolbook"/>
              </a:rPr>
              <a:t>Operations</a:t>
            </a:r>
          </a:p>
          <a:p>
            <a:r>
              <a:rPr sz="4000" b="1" i="0" lang="en-GB">
                <a:solidFill>
                  <a:srgbClr val="F5EFE4"/>
                </a:solidFill>
                <a:latin typeface="Century Schoolbook"/>
              </a:rPr>
              <a:t>Operational Milestones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847C74"/>
                </a:solidFill>
                <a:latin typeface="Calibri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463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Quarterly Revenue Growth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822960" y="2331720"/>
          <a:ext cx="10545775" cy="356616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2960" y="6035040"/>
            <a:ext cx="10545775" cy="5486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r>
              <a:rPr sz="1200" b="0" i="0" lang="en-GB">
                <a:solidFill>
                  <a:srgbClr val="5A4F44"/>
                </a:solidFill>
                <a:latin typeface="Calibri"/>
              </a:rPr>
              <a:t>Revenue in USD Millions (FY 2025)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7315017" y="0"/>
            <a:ext cx="4876678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 rot="2537870">
            <a:off x="9633825" y="1693336"/>
            <a:ext cx="2266099" cy="2772090"/>
          </a:xfrm>
          <a:prstGeom prst="ellipse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 rot="14141824">
            <a:off x="10394090" y="40560"/>
            <a:ext cx="2918016" cy="2777712"/>
          </a:xfrm>
          <a:prstGeom prst="ellipse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ardrop 4"/>
          <p:cNvSpPr/>
          <p:nvPr/>
        </p:nvSpPr>
        <p:spPr>
          <a:xfrm rot="8504994">
            <a:off x="8794492" y="4635499"/>
            <a:ext cx="2370412" cy="2350336"/>
          </a:xfrm>
          <a:prstGeom prst="teardrop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6" name="Moon 5"/>
          <p:cNvSpPr/>
          <p:nvPr/>
        </p:nvSpPr>
        <p:spPr>
          <a:xfrm rot="17784976">
            <a:off x="10650147" y="5080677"/>
            <a:ext cx="1923675" cy="1458659"/>
          </a:xfrm>
          <a:prstGeom prst="moon">
            <a:avLst/>
          </a:prstGeom>
          <a:solidFill>
            <a:srgbClr val="F5EF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TextBox 6"/>
          <p:cNvSpPr txBox="1"/>
          <p:nvPr>
            <p:ph type="title"/>
          </p:nvPr>
        </p:nvSpPr>
        <p:spPr>
          <a:xfrm>
            <a:off x="822960" y="868680"/>
            <a:ext cx="6583515" cy="128016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Global Deployment Footprint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68880"/>
            <a:ext cx="6583515" cy="365760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1200"/>
              </a:spcAft>
            </a:pPr>
            <a:r>
              <a:rPr sz="1600" b="1" i="0" lang="en-GB">
                <a:solidFill>
                  <a:srgbClr val="E8452A"/>
                </a:solidFill>
                <a:latin typeface="Calibri"/>
              </a:rPr>
              <a:t>◆  </a:t>
            </a:r>
            <a:r>
              <a:rPr sz="1700" b="0" i="0" lang="en-GB">
                <a:solidFill>
                  <a:srgbClr val="17130F"/>
                </a:solidFill>
                <a:latin typeface="Calibri"/>
              </a:rPr>
              <a:t>1,847 robots actively deployed</a:t>
            </a:r>
          </a:p>
          <a:p>
            <a:pPr>
              <a:spcAft>
                <a:spcPts val="1200"/>
              </a:spcAft>
            </a:pPr>
            <a:r>
              <a:rPr sz="1600" b="1" i="0" lang="en-GB">
                <a:solidFill>
                  <a:srgbClr val="1F6F6B"/>
                </a:solidFill>
                <a:latin typeface="Calibri"/>
              </a:rPr>
              <a:t>◆  </a:t>
            </a:r>
            <a:r>
              <a:rPr sz="1700" b="0" i="0" lang="en-GB">
                <a:solidFill>
                  <a:srgbClr val="17130F"/>
                </a:solidFill>
                <a:latin typeface="Calibri"/>
              </a:rPr>
              <a:t>Operational in 94 facilities worldwide</a:t>
            </a:r>
          </a:p>
          <a:p>
            <a:pPr>
              <a:spcAft>
                <a:spcPts val="1200"/>
              </a:spcAft>
            </a:pPr>
            <a:r>
              <a:rPr sz="1600" b="1" i="0" lang="en-GB">
                <a:solidFill>
                  <a:srgbClr val="E0A43B"/>
                </a:solidFill>
                <a:latin typeface="Calibri"/>
              </a:rPr>
              <a:t>◆  </a:t>
            </a:r>
            <a:r>
              <a:rPr sz="1700" b="0" i="0" lang="en-GB">
                <a:solidFill>
                  <a:srgbClr val="17130F"/>
                </a:solidFill>
                <a:latin typeface="Calibri"/>
              </a:rPr>
              <a:t>Industry-leading 2.1% churn rate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Customer Momentum &amp; Retention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68880"/>
            <a:ext cx="658368" cy="658368"/>
          </a:xfrm>
          <a:prstGeom prst="round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4" name="Picture 3" descr="Customer Momentum &amp; Retenti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2596896"/>
            <a:ext cx="402336" cy="402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n-GB">
                <a:solidFill>
                  <a:srgbClr val="17130F"/>
                </a:solidFill>
                <a:latin typeface="Century Schoolbook"/>
              </a:rPr>
              <a:t>127% NRR</a:t>
            </a:r>
          </a:p>
          <a:p>
            <a:r>
              <a:rPr sz="1200" b="0" i="0" lang="en-GB">
                <a:solidFill>
                  <a:srgbClr val="5A4F44"/>
                </a:solidFill>
                <a:latin typeface="Calibri"/>
              </a:rPr>
              <a:t>Net Revenue Retention driven by site expansions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490618" y="2468880"/>
            <a:ext cx="658368" cy="658368"/>
          </a:xfrm>
          <a:prstGeom prst="roundRect">
            <a:avLst/>
          </a:prstGeom>
          <a:solidFill>
            <a:srgbClr val="1F6F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7" name="Picture 6" descr="Customer Momentum &amp; Retentio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34" y="2596896"/>
            <a:ext cx="402336" cy="4023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0618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n-GB">
                <a:solidFill>
                  <a:srgbClr val="17130F"/>
                </a:solidFill>
                <a:latin typeface="Century Schoolbook"/>
              </a:rPr>
              <a:t>New Logos</a:t>
            </a:r>
          </a:p>
          <a:p>
            <a:r>
              <a:rPr sz="1200" b="0" i="0" lang="en-GB">
                <a:solidFill>
                  <a:srgbClr val="5A4F44"/>
                </a:solidFill>
                <a:latin typeface="Calibri"/>
              </a:rPr>
              <a:t>Onboarded DHL and Carrefour this quarter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158276" y="2468880"/>
            <a:ext cx="658368" cy="658368"/>
          </a:xfrm>
          <a:prstGeom prst="roundRect">
            <a:avLst/>
          </a:prstGeom>
          <a:solidFill>
            <a:srgbClr val="E0A4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pic>
        <p:nvPicPr>
          <p:cNvPr id="10" name="Picture 9" descr="Customer Momentum &amp; Retentio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292" y="2596896"/>
            <a:ext cx="402336" cy="4023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58276" y="3310128"/>
            <a:ext cx="3210458" cy="98755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300"/>
              </a:spcAft>
            </a:pPr>
            <a:r>
              <a:rPr sz="1600" b="1" i="0" lang="en-GB">
                <a:solidFill>
                  <a:srgbClr val="17130F"/>
                </a:solidFill>
                <a:latin typeface="Century Schoolbook"/>
              </a:rPr>
              <a:t>$410M Backlog</a:t>
            </a:r>
          </a:p>
          <a:p>
            <a:r>
              <a:rPr sz="1200" b="0" i="0" lang="en-GB">
                <a:solidFill>
                  <a:srgbClr val="5A4F44"/>
                </a:solidFill>
                <a:latin typeface="Calibri"/>
              </a:rPr>
              <a:t>Total contract value up 58% YoY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130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Profitability &amp; R&amp;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5608179" cy="6858000"/>
          </a:xfrm>
          <a:prstGeom prst="rect">
            <a:avLst/>
          </a:prstGeom>
          <a:solidFill>
            <a:srgbClr val="1713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TextBox 3"/>
          <p:cNvSpPr txBox="1"/>
          <p:nvPr>
            <p:ph type="title"/>
          </p:nvPr>
        </p:nvSpPr>
        <p:spPr>
          <a:xfrm>
            <a:off x="822960" y="2377440"/>
            <a:ext cx="4876678" cy="2377440"/>
          </a:xfrm>
          <a:prstGeom prst="rect">
            <a:avLst/>
          </a:prstGeom>
          <a:noFill/>
        </p:spPr>
        <p:txBody>
          <a:bodyPr wrap="square" anchor="ctr" lIns="0" rIns="0" tIns="0" bIns="0" anchorCtr="0">
            <a:spAutoFit/>
          </a:bodyPr>
          <a:lstStyle/>
          <a:p>
            <a:pPr>
              <a:spcAft>
                <a:spcPts val="600"/>
              </a:spcAft>
            </a:pPr>
            <a:r>
              <a:rPr sz="4000" b="1" i="0" lang="en-GB">
                <a:solidFill>
                  <a:srgbClr val="E8452A"/>
                </a:solidFill>
                <a:latin typeface="Century Schoolbook"/>
              </a:rPr>
              <a:t>Innovation</a:t>
            </a:r>
          </a:p>
          <a:p>
            <a:r>
              <a:rPr sz="4000" b="1" i="0" lang="en-GB">
                <a:solidFill>
                  <a:srgbClr val="F5EFE4"/>
                </a:solidFill>
                <a:latin typeface="Century Schoolbook"/>
              </a:rPr>
              <a:t>Profitability &amp; R&amp;D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847C74"/>
                </a:solidFill>
                <a:latin typeface="Calibri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EFE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>
            <p:ph type="title"/>
          </p:nvPr>
        </p:nvSpPr>
        <p:spPr>
          <a:xfrm>
            <a:off x="822960" y="868680"/>
            <a:ext cx="10545775" cy="12344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/>
          <a:p>
            <a:r>
              <a:rPr sz="3000" b="1" i="0" lang="en-GB">
                <a:solidFill>
                  <a:srgbClr val="17130F"/>
                </a:solidFill>
                <a:latin typeface="Century Schoolbook"/>
              </a:rPr>
              <a:t>Margin Bridge: Efficiency Gains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822960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822960" y="2423160"/>
            <a:ext cx="5044287" cy="109728"/>
          </a:xfrm>
          <a:prstGeom prst="rect">
            <a:avLst/>
          </a:prstGeom>
          <a:solidFill>
            <a:srgbClr val="E845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n-GB">
                <a:solidFill>
                  <a:srgbClr val="17130F"/>
                </a:solidFill>
                <a:latin typeface="Century Schoolbook"/>
              </a:rPr>
              <a:t>FY 2024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E8452A"/>
                </a:solidFill>
                <a:latin typeface="Calibri"/>
              </a:rPr>
              <a:t>•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40.9% Gross Margin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E8452A"/>
                </a:solidFill>
                <a:latin typeface="Calibri"/>
              </a:rPr>
              <a:t>•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Hardware-heavy mix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E8452A"/>
                </a:solidFill>
                <a:latin typeface="Calibri"/>
              </a:rPr>
              <a:t>•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Negative EBITDA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E8452A"/>
                </a:solidFill>
                <a:latin typeface="Calibri"/>
              </a:rPr>
              <a:t>•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Manual error recovery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324447" y="2423160"/>
            <a:ext cx="5044287" cy="3886200"/>
          </a:xfrm>
          <a:prstGeom prst="roundRect">
            <a:avLst/>
          </a:prstGeom>
          <a:solidFill>
            <a:srgbClr val="FBF7F0"/>
          </a:solidFill>
          <a:ln w="9525">
            <a:solidFill>
              <a:srgbClr val="E1D6C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324447" y="2423160"/>
            <a:ext cx="5044287" cy="109728"/>
          </a:xfrm>
          <a:prstGeom prst="rect">
            <a:avLst/>
          </a:prstGeom>
          <a:solidFill>
            <a:srgbClr val="2FAE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17055" y="2807208"/>
            <a:ext cx="4459071" cy="3227832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>
              <a:spcAft>
                <a:spcPts val="800"/>
              </a:spcAft>
            </a:pPr>
            <a:r>
              <a:rPr sz="1700" b="1" i="0" lang="en-GB">
                <a:solidFill>
                  <a:srgbClr val="17130F"/>
                </a:solidFill>
                <a:latin typeface="Century Schoolbook"/>
              </a:rPr>
              <a:t>FY 2025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44.1% Gross Margin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Software-mix shift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Positive EBITDA ($6.1M)</a:t>
            </a:r>
          </a:p>
          <a:p>
            <a:pPr>
              <a:spcBef>
                <a:spcPts val="500"/>
              </a:spcBef>
            </a:pPr>
            <a:r>
              <a:rPr sz="1300" b="1" i="0" lang="en-GB">
                <a:solidFill>
                  <a:srgbClr val="2FAE66"/>
                </a:solidFill>
                <a:latin typeface="Calibri"/>
              </a:rPr>
              <a:t>✓ </a:t>
            </a:r>
            <a:r>
              <a:rPr sz="1300" b="0" i="0" lang="en-GB">
                <a:solidFill>
                  <a:srgbClr val="5A4F44"/>
                </a:solidFill>
                <a:latin typeface="Calibri"/>
              </a:rPr>
              <a:t>Optimized supply chain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338560" y="6355080"/>
            <a:ext cx="640080" cy="320040"/>
          </a:xfrm>
          <a:prstGeom prst="rect">
            <a:avLst/>
          </a:prstGeom>
          <a:noFill/>
        </p:spPr>
        <p:txBody>
          <a:bodyPr wrap="square" anchor="t" lIns="0" rIns="0" tIns="0" bIns="0" anchorCtr="0">
            <a:spAutoFit/>
          </a:bodyPr>
          <a:lstStyle/>
          <a:p>
            <a:pPr algn="r"/>
            <a:r>
              <a:rPr sz="1000" b="0" i="0" lang="en-GB">
                <a:solidFill>
                  <a:srgbClr val="5A4F44"/>
                </a:solidFill>
                <a:latin typeface="Calibri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Halden Robotics Q4 2025 Earnings Deck</dc:title>
  <dc:subject/>
  <dc:creator>AIM DECK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  <dc:language>en-GB</dc:language>
</cp:coreProperties>
</file>