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8452A"/>
            </a:solidFill>
            <a:ln>
              <a:noFill/>
            </a:ln>
          </c:spPr>
          <c:dPt>
            <c:idx val="0"/>
            <c:spPr>
              <a:solidFill>
                <a:srgbClr val="E8452A"/>
              </a:solidFill>
              <a:ln>
                <a:noFill/>
              </a:ln>
            </c:spPr>
          </c:dPt>
          <c:dPt>
            <c:idx val="1"/>
            <c:spPr>
              <a:solidFill>
                <a:srgbClr val="1F6F6B"/>
              </a:solidFill>
              <a:ln>
                <a:noFill/>
              </a:ln>
            </c:spPr>
          </c:dPt>
          <c:dPt>
            <c:idx val="2"/>
            <c:spPr>
              <a:solidFill>
                <a:srgbClr val="E0A43B"/>
              </a:solidFill>
              <a:ln>
                <a:noFill/>
              </a:ln>
            </c:spPr>
          </c:dPt>
          <c:dPt>
            <c:idx val="3"/>
            <c:spPr>
              <a:solidFill>
                <a:srgbClr val="E8452A"/>
              </a:solidFill>
              <a:ln>
                <a:noFill/>
              </a:ln>
            </c:spPr>
          </c:dPt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45.0</c:v>
                </c:pt>
                <c:pt idx="1">
                  <c:v>110.0</c:v>
                </c:pt>
                <c:pt idx="2">
                  <c:v>210.0</c:v>
                </c:pt>
                <c:pt idx="3">
                  <c:v>340.0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17130F"/>
                  </a:solidFill>
                </a:defRPr>
              </a:pPr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</c:dLbls>
        <c:axId val="-2101159928"/>
        <c:axId val="-2100718248"/>
      </c:areaChart>
      <c:catAx>
        <c:axId val="-2101159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CBBDA6"/>
            </a:solidFill>
          </a:ln>
        </c:spPr>
        <c:txPr>
          <a:bodyPr/>
          <a:lstStyle/>
          <a:p>
            <a:pPr>
              <a:defRPr sz="1100">
                <a:solidFill>
                  <a:srgbClr val="5A4F44"/>
                </a:solidFill>
              </a:defRPr>
            </a:pPr>
          </a:p>
        </c:txPr>
        <c:crossAx val="-2100718248"/>
        <c:crosses val="autoZero"/>
        <c:auto val="1"/>
        <c:lblAlgn val="ctr"/>
        <c:lblOffset val="100"/>
        <c:noMultiLvlLbl val="0"/>
      </c:catAx>
      <c:valAx>
        <c:axId val="-2100718248"/>
        <c:scaling>
          <c:orientation val="minMax"/>
        </c:scaling>
        <c:delete/>
        <c:axPos val="l"/>
        <c:numFmt formatCode="General" sourceLinked="1"/>
        <c:majorTickMark val="out"/>
        <c:minorTickMark val="none"/>
        <c:tickLblPos val="nextTo"/>
        <c:crossAx val="-2101159928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Bienvenue à cette présentation de la stratégie de Nora AI. Nous allons détailler comment nous comptons devenir le leader de l'IA RH pour les PME en Europe d'ici 24 mois.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Nous ne vendons pas seulement un logiciel, mais une garantie de conformité. Chaque équipe locale aura un support technique expert.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L'accélération au Q3 est portée par la pleine montée en puissance des partenariats signés au premier semestre.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Dans un contexte de tension sur la souveraineté des données, Nora est la seule solution garantissant l'absence d'accès extra-communautaire.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Nous simplifions radicalement l'achat. Pas de modules complexes, un prix unique qui inclut toutes les fonctionnalités de l'IA.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Merci de votre attention. Nous sommes prêts à transformer la gestion RH des PME européennes. Place aux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 marché est à un point d'inflexion. Les PME de 50 à 500 salariés sont délaissées par les grands acteurs et cherchent désespérément à automatiser leurs processus RH.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Notre stratégie repose sur deux piliers : un prix agressif et une conformité native au futur AI Act européen, ce que nos concurrents américains ne peuvent offrir.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Nous cassons les prix du marché avec une offre deux fois moins chère que le leader actuel, tout en garantissant une souveraineté totale des données.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Cet objectif d'ARR est ambitieux mais réaliste au vu de la taille moyenne des paniers et du taux de conversion actuel de nos pilotes.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Nous misons fortement sur les prescripteurs (comptables) qui gèrent déjà la paie de nos cibles, ce qui réduit drastiquement notre coût d'acquisition.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Nos indicateurs unitaires montrent une rentabilité rapide. Un payback sous les 12 mois est exceptionnel pour un modèle SaaS B2B.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Notre déploiement suit une logique de proximité culturelle et législative, en commençant par les marchés les plus matures sur le plan RH.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France et l'Allemagne représentent plus de 50% du marché adressable. L'Espagne suivra rapidement grâce à une adaptation locale légère.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Nora : L'Assistant RH IA pour les PME Européenn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fr-FR">
                <a:solidFill>
                  <a:srgbClr val="E0A43B"/>
                </a:solidFill>
                <a:latin typeface="Calibri"/>
              </a:rPr>
              <a:t>VISION 2026-2027</a:t>
            </a:r>
          </a:p>
          <a:p>
            <a:r>
              <a:rPr sz="4600" b="1" i="0" lang="fr-FR">
                <a:solidFill>
                  <a:srgbClr val="F5EFE4"/>
                </a:solidFill>
                <a:latin typeface="Century Schoolbook"/>
              </a:rPr>
              <a:t>Nora : L'Assistant RH IA pour les PME Européennes</a:t>
            </a:r>
          </a:p>
          <a:p>
            <a:pPr>
              <a:spcBef>
                <a:spcPts val="1600"/>
              </a:spcBef>
            </a:pPr>
            <a:r>
              <a:rPr sz="2000" b="0" i="0" lang="fr-FR">
                <a:solidFill>
                  <a:srgbClr val="F5EFE4"/>
                </a:solidFill>
                <a:latin typeface="Calibri"/>
              </a:rPr>
              <a:t>Efficacité opérationnelle et conformité souveraine pour la conquête du marché continental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847C74"/>
                </a:solidFill>
                <a:latin typeface="Calibri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Organisation de l'Équipe Sales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68880"/>
            <a:ext cx="658368" cy="658368"/>
          </a:xfrm>
          <a:prstGeom prst="round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4" name="Picture 3" descr="Organisation de l'Équipe Sal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596896"/>
            <a:ext cx="402336" cy="40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fr-FR">
                <a:solidFill>
                  <a:srgbClr val="17130F"/>
                </a:solidFill>
                <a:latin typeface="Century Schoolbook"/>
              </a:rPr>
              <a:t>8 Business Devs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Équipe dédiée à la prospection directe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468880"/>
            <a:ext cx="658368" cy="658368"/>
          </a:xfrm>
          <a:prstGeom prst="round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7" name="Picture 6" descr="Organisation de l'Équipe Sal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34" y="2596896"/>
            <a:ext cx="402336" cy="402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0618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fr-FR">
                <a:solidFill>
                  <a:srgbClr val="17130F"/>
                </a:solidFill>
                <a:latin typeface="Century Schoolbook"/>
              </a:rPr>
              <a:t>Expertise Locale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Native speakers pour chaque marché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468880"/>
            <a:ext cx="658368" cy="658368"/>
          </a:xfrm>
          <a:prstGeom prst="round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10" name="Picture 9" descr="Organisation de l'Équipe Sale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292" y="2596896"/>
            <a:ext cx="402336" cy="4023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58276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fr-FR">
                <a:solidFill>
                  <a:srgbClr val="17130F"/>
                </a:solidFill>
                <a:latin typeface="Century Schoolbook"/>
              </a:rPr>
              <a:t>Support Conformité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Experts AI Act intégrés au cycle de vente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Projections de Croissance Clients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822960" y="2331720"/>
          <a:ext cx="10545775" cy="35661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Nombre cumulé de clients PME sur 12 mois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017" y="0"/>
            <a:ext cx="4876678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 rot="12967160">
            <a:off x="7714979" y="993880"/>
            <a:ext cx="2853086" cy="3052668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 rot="9920700">
            <a:off x="8928780" y="3019808"/>
            <a:ext cx="2580357" cy="3014511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ardrop 4"/>
          <p:cNvSpPr/>
          <p:nvPr/>
        </p:nvSpPr>
        <p:spPr>
          <a:xfrm rot="8432383">
            <a:off x="9673433" y="1853648"/>
            <a:ext cx="2512476" cy="3138645"/>
          </a:xfrm>
          <a:prstGeom prst="teardrop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6" name="Moon 5"/>
          <p:cNvSpPr/>
          <p:nvPr/>
        </p:nvSpPr>
        <p:spPr>
          <a:xfrm rot="1766840">
            <a:off x="9449975" y="4962200"/>
            <a:ext cx="2519184" cy="3131840"/>
          </a:xfrm>
          <a:prstGeom prst="moon">
            <a:avLst/>
          </a:prstGeom>
          <a:solidFill>
            <a:srgbClr val="F5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TextBox 6"/>
          <p:cNvSpPr txBox="1"/>
          <p:nvPr>
            <p:ph type="title"/>
          </p:nvPr>
        </p:nvSpPr>
        <p:spPr>
          <a:xfrm>
            <a:off x="822960" y="868680"/>
            <a:ext cx="6583515" cy="12801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Conformité : Le Bouclier Européen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6583515" cy="36576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E8452A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Alignement total AI Act</a:t>
            </a:r>
          </a:p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1F6F6B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Hébergement exclusif UE</a:t>
            </a:r>
          </a:p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E0A43B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Alternative au Cloud Act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Structure Tarifaire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23160"/>
            <a:ext cx="10545775" cy="3886200"/>
          </a:xfrm>
          <a:prstGeom prst="roundRect">
            <a:avLst/>
          </a:prstGeom>
          <a:solidFill>
            <a:srgbClr val="FBF7F0"/>
          </a:solidFill>
          <a:ln w="25400">
            <a:solidFill>
              <a:srgbClr val="E845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743200"/>
            <a:ext cx="9997135" cy="33375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700" b="1" i="0" lang="fr-FR">
                <a:solidFill>
                  <a:srgbClr val="17130F"/>
                </a:solidFill>
                <a:latin typeface="Century Schoolbook"/>
              </a:rPr>
              <a:t>Standard</a:t>
            </a:r>
          </a:p>
          <a:p>
            <a:pPr>
              <a:spcBef>
                <a:spcPts val="400"/>
              </a:spcBef>
            </a:pPr>
            <a:r>
              <a:rPr sz="3000" b="1" i="0" lang="fr-FR">
                <a:solidFill>
                  <a:srgbClr val="E8452A"/>
                </a:solidFill>
                <a:latin typeface="Century Schoolbook"/>
              </a:rPr>
              <a:t>8€</a:t>
            </a:r>
            <a:r>
              <a:rPr sz="1200" b="0" i="0" lang="fr-FR">
                <a:solidFill>
                  <a:srgbClr val="5A4F44"/>
                </a:solidFill>
                <a:latin typeface="Calibri"/>
              </a:rPr>
              <a:t>   / employé / mois</a:t>
            </a:r>
          </a:p>
          <a:p>
            <a:pPr>
              <a:spcBef>
                <a:spcPts val="500"/>
              </a:spcBef>
            </a:pPr>
            <a:r>
              <a:rPr sz="1200" b="1" i="0" lang="fr-FR">
                <a:solidFill>
                  <a:srgbClr val="C53A23"/>
                </a:solidFill>
                <a:latin typeface="Calibri"/>
              </a:rPr>
              <a:t>✓ </a:t>
            </a:r>
            <a:r>
              <a:rPr sz="1200" b="0" i="0" lang="fr-FR">
                <a:solidFill>
                  <a:srgbClr val="5A4F44"/>
                </a:solidFill>
                <a:latin typeface="Calibri"/>
              </a:rPr>
              <a:t>Automatisation RH complète</a:t>
            </a:r>
          </a:p>
          <a:p>
            <a:pPr>
              <a:spcBef>
                <a:spcPts val="500"/>
              </a:spcBef>
            </a:pPr>
            <a:r>
              <a:rPr sz="1200" b="1" i="0" lang="fr-FR">
                <a:solidFill>
                  <a:srgbClr val="C53A23"/>
                </a:solidFill>
                <a:latin typeface="Calibri"/>
              </a:rPr>
              <a:t>✓ </a:t>
            </a:r>
            <a:r>
              <a:rPr sz="1200" b="0" i="0" lang="fr-FR">
                <a:solidFill>
                  <a:srgbClr val="5A4F44"/>
                </a:solidFill>
                <a:latin typeface="Calibri"/>
              </a:rPr>
              <a:t>Conformité RGPD incluse</a:t>
            </a:r>
          </a:p>
          <a:p>
            <a:pPr>
              <a:spcBef>
                <a:spcPts val="500"/>
              </a:spcBef>
            </a:pPr>
            <a:r>
              <a:rPr sz="1200" b="1" i="0" lang="fr-FR">
                <a:solidFill>
                  <a:srgbClr val="C53A23"/>
                </a:solidFill>
                <a:latin typeface="Calibri"/>
              </a:rPr>
              <a:t>✓ </a:t>
            </a:r>
            <a:r>
              <a:rPr sz="1200" b="0" i="0" lang="fr-FR">
                <a:solidFill>
                  <a:srgbClr val="5A4F44"/>
                </a:solidFill>
                <a:latin typeface="Calibri"/>
              </a:rPr>
              <a:t>Support 24/7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Nora : Redéfinir les RH en Europ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fr-FR">
                <a:solidFill>
                  <a:srgbClr val="E0A43B"/>
                </a:solidFill>
                <a:latin typeface="Calibri"/>
              </a:rPr>
              <a:t>CONCLUSION</a:t>
            </a:r>
          </a:p>
          <a:p>
            <a:r>
              <a:rPr sz="4600" b="1" i="0" lang="fr-FR">
                <a:solidFill>
                  <a:srgbClr val="F5EFE4"/>
                </a:solidFill>
                <a:latin typeface="Century Schoolbook"/>
              </a:rPr>
              <a:t>Nora : Redéfinir les RH en Europe</a:t>
            </a:r>
          </a:p>
          <a:p>
            <a:pPr>
              <a:spcBef>
                <a:spcPts val="1600"/>
              </a:spcBef>
            </a:pPr>
            <a:r>
              <a:rPr sz="2000" b="0" i="0" lang="fr-FR">
                <a:solidFill>
                  <a:srgbClr val="F5EFE4"/>
                </a:solidFill>
                <a:latin typeface="Calibri"/>
              </a:rPr>
              <a:t>Contact : team@nora-ai.eu | Prêt pour le déploiement Q1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847C74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2560320"/>
            <a:ext cx="10545775" cy="201168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 algn="ctr"/>
            <a:r>
              <a:rPr sz="4400" b="1" i="0" lang="fr-FR">
                <a:solidFill>
                  <a:srgbClr val="F5EFE4"/>
                </a:solidFill>
                <a:latin typeface="Century Schoolbook"/>
              </a:rPr>
              <a:t>AIM DECK</a:t>
            </a:r>
          </a:p>
          <a:p>
            <a:pPr algn="ctr">
              <a:spcBef>
                <a:spcPts val="1200"/>
              </a:spcBef>
            </a:pPr>
            <a:r>
              <a:rPr sz="1600" b="0" i="0" lang="fr-FR">
                <a:solidFill>
                  <a:srgbClr val="E0A43B"/>
                </a:solidFill>
                <a:latin typeface="Calibri"/>
              </a:rPr>
              <a:t>Créé avec AIM DECK  ·  aim-deck.ai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017" y="0"/>
            <a:ext cx="4876678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 rot="11821758">
            <a:off x="9906669" y="3352522"/>
            <a:ext cx="2089884" cy="2221260"/>
          </a:xfrm>
          <a:prstGeom prst="ellipse">
            <a:avLst/>
          </a:prstGeom>
          <a:solidFill>
            <a:srgbClr val="F5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 rot="9779494">
            <a:off x="8730923" y="2180973"/>
            <a:ext cx="1881673" cy="1671725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ardrop 4"/>
          <p:cNvSpPr/>
          <p:nvPr/>
        </p:nvSpPr>
        <p:spPr>
          <a:xfrm rot="19601835">
            <a:off x="9239984" y="4983706"/>
            <a:ext cx="2659228" cy="2464519"/>
          </a:xfrm>
          <a:prstGeom prst="teardrop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6" name="Moon 5"/>
          <p:cNvSpPr/>
          <p:nvPr/>
        </p:nvSpPr>
        <p:spPr>
          <a:xfrm rot="16301880">
            <a:off x="10083981" y="-257922"/>
            <a:ext cx="1715941" cy="1855682"/>
          </a:xfrm>
          <a:prstGeom prst="moon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TextBox 6"/>
          <p:cNvSpPr txBox="1"/>
          <p:nvPr>
            <p:ph type="title"/>
          </p:nvPr>
        </p:nvSpPr>
        <p:spPr>
          <a:xfrm>
            <a:off x="822960" y="868680"/>
            <a:ext cx="6583515" cy="12801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Le Momentum du Marché RH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6583515" cy="36576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E8452A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Marché SaaS RH : 9,2 Md€</a:t>
            </a:r>
          </a:p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1F6F6B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Croissance annuelle de +14%</a:t>
            </a:r>
          </a:p>
          <a:p>
            <a:pPr>
              <a:spcAft>
                <a:spcPts val="1200"/>
              </a:spcAft>
            </a:pPr>
            <a:r>
              <a:rPr sz="1600" b="1" i="0" lang="fr-FR">
                <a:solidFill>
                  <a:srgbClr val="E0A43B"/>
                </a:solidFill>
                <a:latin typeface="Calibri"/>
              </a:rPr>
              <a:t>◆  </a:t>
            </a:r>
            <a:r>
              <a:rPr sz="1700" b="0" i="0" lang="fr-FR">
                <a:solidFill>
                  <a:srgbClr val="17130F"/>
                </a:solidFill>
                <a:latin typeface="Calibri"/>
              </a:rPr>
              <a:t>Urgence d'automatisation PME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Disruption par le prix et la conformité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fr-FR">
                <a:solidFill>
                  <a:srgbClr val="E8452A"/>
                </a:solidFill>
                <a:latin typeface="Century Schoolbook"/>
              </a:rPr>
              <a:t>Positionnement</a:t>
            </a:r>
          </a:p>
          <a:p>
            <a:r>
              <a:rPr sz="4000" b="1" i="0" lang="fr-FR">
                <a:solidFill>
                  <a:srgbClr val="F5EFE4"/>
                </a:solidFill>
                <a:latin typeface="Century Schoolbook"/>
              </a:rPr>
              <a:t>Disruption par le prix et la conformité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847C74"/>
                </a:solidFill>
                <a:latin typeface="Calibr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Avantage Compétitif : Nora vs Personio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423160"/>
            <a:ext cx="5044287" cy="109728"/>
          </a:xfrm>
          <a:prstGeom prst="rect">
            <a:avLst/>
          </a:prstGeom>
          <a:solidFill>
            <a:srgbClr val="2FA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fr-FR">
                <a:solidFill>
                  <a:srgbClr val="17130F"/>
                </a:solidFill>
                <a:latin typeface="Century Schoolbook"/>
              </a:rPr>
              <a:t>Nora AI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8€ / employé / mois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Conformité RGPD &amp; AI Act native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Hébergement 100% Européen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423160"/>
            <a:ext cx="5044287" cy="109728"/>
          </a:xfrm>
          <a:prstGeom prst="rect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fr-FR">
                <a:solidFill>
                  <a:srgbClr val="17130F"/>
                </a:solidFill>
                <a:latin typeface="Century Schoolbook"/>
              </a:rPr>
              <a:t>Personio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19€ / employé / mois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Dépendance Cloud Act (USA)</a:t>
            </a:r>
          </a:p>
          <a:p>
            <a:pPr>
              <a:spcBef>
                <a:spcPts val="500"/>
              </a:spcBef>
            </a:pPr>
            <a:r>
              <a:rPr sz="1300" b="1" i="0" lang="fr-FR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fr-FR">
                <a:solidFill>
                  <a:srgbClr val="5A4F44"/>
                </a:solidFill>
                <a:latin typeface="Calibri"/>
              </a:rPr>
              <a:t>Structure tarifaire complexe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Objectif de Revenu Récurr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680767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868680"/>
            <a:ext cx="6705432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300" b="1" i="0" lang="fr-FR">
                <a:solidFill>
                  <a:srgbClr val="E0A43B"/>
                </a:solidFill>
                <a:latin typeface="Calibri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6705432" cy="3017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1200" b="1" i="0" lang="fr-FR">
                <a:solidFill>
                  <a:srgbClr val="F5EFE4"/>
                </a:solidFill>
                <a:latin typeface="Century Schoolbook"/>
              </a:rPr>
              <a:t>2,1M€</a:t>
            </a:r>
          </a:p>
          <a:p>
            <a:pPr>
              <a:spcBef>
                <a:spcPts val="800"/>
              </a:spcBef>
            </a:pPr>
            <a:r>
              <a:rPr sz="1500" b="1" i="0" lang="fr-FR">
                <a:solidFill>
                  <a:srgbClr val="F5EFE4"/>
                </a:solidFill>
                <a:latin typeface="Calibri"/>
              </a:rPr>
              <a:t>ARR CIBLE À 12 MOIS</a:t>
            </a:r>
          </a:p>
        </p:txBody>
      </p:sp>
      <p:sp>
        <p:nvSpPr>
          <p:cNvPr id="6" name="TextBox 5"/>
          <p:cNvSpPr txBox="1"/>
          <p:nvPr>
            <p:ph type="title"/>
          </p:nvPr>
        </p:nvSpPr>
        <p:spPr>
          <a:xfrm>
            <a:off x="822960" y="4709160"/>
            <a:ext cx="6705432" cy="18288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fr-FR">
                <a:solidFill>
                  <a:srgbClr val="F5EFE4"/>
                </a:solidFill>
                <a:latin typeface="Calibri"/>
              </a:rPr>
              <a:t>Une trajectoire de croissance basée sur l'acquisition de 340 clients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847C74"/>
                </a:solidFill>
                <a:latin typeface="Calibr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Mix d'Acquisition (Funnel)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33875" y="2240280"/>
            <a:ext cx="5483803" cy="1158240"/>
          </a:xfrm>
          <a:prstGeom prst="roundRect">
            <a:avLst>
              <a:gd name="adj" fmla="val 50000"/>
            </a:avLst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50425" y="224028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fr-FR">
                <a:solidFill>
                  <a:srgbClr val="17130F"/>
                </a:solidFill>
                <a:latin typeface="Calibri"/>
              </a:rPr>
              <a:t>Partenariats Experts-Comptables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40%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77537" y="3489960"/>
            <a:ext cx="3796479" cy="1158240"/>
          </a:xfrm>
          <a:prstGeom prst="roundRect">
            <a:avLst>
              <a:gd name="adj" fmla="val 50000"/>
            </a:avLst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50425" y="348996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fr-FR">
                <a:solidFill>
                  <a:srgbClr val="17130F"/>
                </a:solidFill>
                <a:latin typeface="Calibri"/>
              </a:rPr>
              <a:t>Inbound SEO &amp; Content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35%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21199" y="4739640"/>
            <a:ext cx="2109155" cy="1158240"/>
          </a:xfrm>
          <a:prstGeom prst="roundRect">
            <a:avLst>
              <a:gd name="adj" fmla="val 50000"/>
            </a:avLst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50425" y="473964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fr-FR">
                <a:solidFill>
                  <a:srgbClr val="17130F"/>
                </a:solidFill>
                <a:latin typeface="Calibri"/>
              </a:rPr>
              <a:t>Outbound ciblé</a:t>
            </a:r>
          </a:p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25%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fr-FR">
                <a:solidFill>
                  <a:srgbClr val="5A4F44"/>
                </a:solidFill>
                <a:latin typeface="Calibri"/>
              </a:rPr>
              <a:t>Canaux d'acquisition diversifiés pour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Unit Economics &amp; KPIs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3210458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fr-FR">
                <a:solidFill>
                  <a:srgbClr val="E8452A"/>
                </a:solidFill>
                <a:latin typeface="Century Schoolbook"/>
              </a:rPr>
              <a:t>4 200 €</a:t>
            </a:r>
          </a:p>
          <a:p>
            <a:pPr>
              <a:spcBef>
                <a:spcPts val="600"/>
              </a:spcBef>
            </a:pPr>
            <a:r>
              <a:rPr sz="1400" b="0" i="0" lang="fr-FR">
                <a:solidFill>
                  <a:srgbClr val="5A4F44"/>
                </a:solidFill>
                <a:latin typeface="Calibri"/>
              </a:rPr>
              <a:t>CAC Cible par client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490618" y="2651760"/>
            <a:ext cx="3210458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83226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fr-FR">
                <a:solidFill>
                  <a:srgbClr val="1F6F6B"/>
                </a:solidFill>
                <a:latin typeface="Century Schoolbook"/>
              </a:rPr>
              <a:t>11 mois</a:t>
            </a:r>
          </a:p>
          <a:p>
            <a:pPr>
              <a:spcBef>
                <a:spcPts val="600"/>
              </a:spcBef>
            </a:pPr>
            <a:r>
              <a:rPr sz="1400" b="0" i="0" lang="fr-FR">
                <a:solidFill>
                  <a:srgbClr val="5A4F44"/>
                </a:solidFill>
                <a:latin typeface="Calibri"/>
              </a:rPr>
              <a:t>Période de Payback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158276" y="2651760"/>
            <a:ext cx="3210458" cy="91440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50884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fr-FR">
                <a:solidFill>
                  <a:srgbClr val="B0812E"/>
                </a:solidFill>
                <a:latin typeface="Century Schoolbook"/>
              </a:rPr>
              <a:t>340</a:t>
            </a:r>
          </a:p>
          <a:p>
            <a:pPr>
              <a:spcBef>
                <a:spcPts val="600"/>
              </a:spcBef>
            </a:pPr>
            <a:r>
              <a:rPr sz="1400" b="0" i="0" lang="fr-FR">
                <a:solidFill>
                  <a:srgbClr val="5A4F44"/>
                </a:solidFill>
                <a:latin typeface="Calibri"/>
              </a:rPr>
              <a:t>Objectif clients total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De l'ancrage local à l'expansion continenta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fr-FR">
                <a:solidFill>
                  <a:srgbClr val="E8452A"/>
                </a:solidFill>
                <a:latin typeface="Century Schoolbook"/>
              </a:rPr>
              <a:t>Expansion</a:t>
            </a:r>
          </a:p>
          <a:p>
            <a:r>
              <a:rPr sz="4000" b="1" i="0" lang="fr-FR">
                <a:solidFill>
                  <a:srgbClr val="F5EFE4"/>
                </a:solidFill>
                <a:latin typeface="Century Schoolbook"/>
              </a:rPr>
              <a:t>De l'ancrage local à l'expansion continentale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847C74"/>
                </a:solidFill>
                <a:latin typeface="Calibr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822960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550843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550843" y="2651760"/>
            <a:ext cx="2362123" cy="82296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278726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78726" y="2651760"/>
            <a:ext cx="2362123" cy="82296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006609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006609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fr-FR">
                <a:solidFill>
                  <a:srgbClr val="17130F"/>
                </a:solidFill>
                <a:latin typeface="Century Schoolbook"/>
              </a:rPr>
              <a:t>Roadmap d'Expansion</a:t>
            </a:r>
          </a:p>
        </p:txBody>
      </p:sp>
      <p:sp>
        <p:nvSpPr>
          <p:cNvPr id="5" name="Oval 4"/>
          <p:cNvSpPr/>
          <p:nvPr/>
        </p:nvSpPr>
        <p:spPr>
          <a:xfrm>
            <a:off x="1097280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fr-FR">
                <a:solidFill>
                  <a:srgbClr val="F5EFE4"/>
                </a:solidFill>
                <a:latin typeface="Century Schoolbook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825163" y="3035808"/>
            <a:ext cx="457200" cy="457200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fr-FR">
                <a:solidFill>
                  <a:srgbClr val="F5EFE4"/>
                </a:solidFill>
                <a:latin typeface="Century Schoolbook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6553046" y="3035808"/>
            <a:ext cx="457200" cy="457200"/>
          </a:xfrm>
          <a:prstGeom prst="ellipse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fr-FR">
                <a:solidFill>
                  <a:srgbClr val="F5EFE4"/>
                </a:solidFill>
                <a:latin typeface="Century Schoolbook"/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9280929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fr-FR">
                <a:solidFill>
                  <a:srgbClr val="F5EFE4"/>
                </a:solidFill>
                <a:latin typeface="Century Schoolbook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fr-FR">
                <a:solidFill>
                  <a:srgbClr val="C53A23"/>
                </a:solidFill>
                <a:latin typeface="Calibri"/>
              </a:rPr>
              <a:t>Q1 2026</a:t>
            </a:r>
          </a:p>
          <a:p>
            <a:pPr>
              <a:spcBef>
                <a:spcPts val="600"/>
              </a:spcBef>
            </a:pPr>
            <a:r>
              <a:rPr sz="1300" b="0" i="0" lang="fr-FR">
                <a:solidFill>
                  <a:srgbClr val="17130F"/>
                </a:solidFill>
                <a:latin typeface="Calibri"/>
              </a:rPr>
              <a:t>Lancement France et Allemagne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5163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fr-FR">
                <a:solidFill>
                  <a:srgbClr val="1F6F6B"/>
                </a:solidFill>
                <a:latin typeface="Calibri"/>
              </a:rPr>
              <a:t>Q3 2026</a:t>
            </a:r>
          </a:p>
          <a:p>
            <a:pPr>
              <a:spcBef>
                <a:spcPts val="600"/>
              </a:spcBef>
            </a:pPr>
            <a:r>
              <a:rPr sz="1300" b="0" i="0" lang="fr-FR">
                <a:solidFill>
                  <a:srgbClr val="17130F"/>
                </a:solidFill>
                <a:latin typeface="Calibri"/>
              </a:rPr>
              <a:t>Ouverture du marché Espagnol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3046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fr-FR">
                <a:solidFill>
                  <a:srgbClr val="8A6524"/>
                </a:solidFill>
                <a:latin typeface="Calibri"/>
              </a:rPr>
              <a:t>2027</a:t>
            </a:r>
          </a:p>
          <a:p>
            <a:pPr>
              <a:spcBef>
                <a:spcPts val="600"/>
              </a:spcBef>
            </a:pPr>
            <a:r>
              <a:rPr sz="1300" b="0" i="0" lang="fr-FR">
                <a:solidFill>
                  <a:srgbClr val="17130F"/>
                </a:solidFill>
                <a:latin typeface="Calibri"/>
              </a:rPr>
              <a:t>Expansion Italie et Benelux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80929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fr-FR">
                <a:solidFill>
                  <a:srgbClr val="C53A23"/>
                </a:solidFill>
                <a:latin typeface="Calibri"/>
              </a:rPr>
              <a:t>2027+</a:t>
            </a:r>
          </a:p>
          <a:p>
            <a:pPr>
              <a:spcBef>
                <a:spcPts val="600"/>
              </a:spcBef>
            </a:pPr>
            <a:r>
              <a:rPr sz="1300" b="0" i="0" lang="fr-FR">
                <a:solidFill>
                  <a:srgbClr val="17130F"/>
                </a:solidFill>
                <a:latin typeface="Calibri"/>
              </a:rPr>
              <a:t>Phase de scale opérationnel massif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fr-FR">
                <a:solidFill>
                  <a:srgbClr val="5A4F44"/>
                </a:solidFill>
                <a:latin typeface="Calibr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Stratégie de Lancement Européen : Nora AI</dc:title>
  <dc:subject/>
  <dc:creator>AIM DECK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  <dc:language>fr-FR</dc:language>
</cp:coreProperties>
</file>