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2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C9B37E"/>
                </a:solidFill>
                <a:latin typeface="Calibri"/>
              </a:rPr>
              <a:t>ESTRATEGIA 2024</a:t>
            </a:r>
          </a:p>
          <a:p>
            <a:r>
              <a:rPr sz="4600" b="1" i="0">
                <a:solidFill>
                  <a:srgbClr val="EFEBDD"/>
                </a:solidFill>
                <a:latin typeface="Georgia"/>
              </a:rPr>
              <a:t>Ciberseguridad: Protegiendo el Futuro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EFEBDD"/>
                </a:solidFill>
                <a:latin typeface="Calibri"/>
              </a:rPr>
              <a:t>Formación, cultura y resiliencia ante amenazas digitales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130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stat-ar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7680767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68680"/>
            <a:ext cx="6705432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300" b="1" i="0">
                <a:solidFill>
                  <a:srgbClr val="E0A43B"/>
                </a:solidFill>
                <a:latin typeface="Calibri"/>
              </a:rPr>
              <a:t/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828800"/>
            <a:ext cx="6705432" cy="3017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1200" b="1" i="0">
                <a:solidFill>
                  <a:srgbClr val="F5EFE4"/>
                </a:solidFill>
                <a:latin typeface="Georgia"/>
              </a:rPr>
              <a:t>90%</a:t>
            </a:r>
          </a:p>
          <a:p>
            <a:pPr>
              <a:spcBef>
                <a:spcPts val="800"/>
              </a:spcBef>
            </a:pPr>
            <a:r>
              <a:rPr sz="1500" b="1" i="0">
                <a:solidFill>
                  <a:srgbClr val="F5EFE4"/>
                </a:solidFill>
                <a:latin typeface="Calibri"/>
              </a:rPr>
              <a:t>INCIDENTES INICIADOS POR ERROR HUMANO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4709160"/>
            <a:ext cx="6705432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500" b="0" i="0">
                <a:solidFill>
                  <a:srgbClr val="F5EFE4"/>
                </a:solidFill>
                <a:latin typeface="Calibri"/>
              </a:rPr>
              <a:t>La tecnología no basta si el comportamiento falla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A1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017" y="0"/>
            <a:ext cx="4876678" cy="6858000"/>
          </a:xfrm>
          <a:prstGeom prst="rect">
            <a:avLst/>
          </a:prstGeom>
          <a:solidFill>
            <a:srgbClr val="1713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 rot="16592445">
            <a:off x="11100414" y="3199157"/>
            <a:ext cx="1784896" cy="1277749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 rot="15926419">
            <a:off x="7392948" y="5556075"/>
            <a:ext cx="2495086" cy="2985929"/>
          </a:xfrm>
          <a:prstGeom prst="ellipse">
            <a:avLst/>
          </a:prstGeom>
          <a:solidFill>
            <a:srgbClr val="7FB7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ardrop 4"/>
          <p:cNvSpPr/>
          <p:nvPr/>
        </p:nvSpPr>
        <p:spPr>
          <a:xfrm rot="2960082">
            <a:off x="10008806" y="5597707"/>
            <a:ext cx="2235869" cy="2566503"/>
          </a:xfrm>
          <a:prstGeom prst="teardrop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Moon 5"/>
          <p:cNvSpPr/>
          <p:nvPr/>
        </p:nvSpPr>
        <p:spPr>
          <a:xfrm rot="15920285">
            <a:off x="8054700" y="888808"/>
            <a:ext cx="3012833" cy="2975001"/>
          </a:xfrm>
          <a:prstGeom prst="moon">
            <a:avLst/>
          </a:prstGeom>
          <a:solidFill>
            <a:srgbClr val="C9B3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 rot="15805114">
            <a:off x="9006983" y="3173861"/>
            <a:ext cx="1735622" cy="1746888"/>
          </a:xfrm>
          <a:prstGeom prst="ellipse">
            <a:avLst/>
          </a:prstGeom>
          <a:solidFill>
            <a:srgbClr val="F5EFE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868680"/>
            <a:ext cx="658351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FEBDD"/>
                </a:solidFill>
                <a:latin typeface="Georgia"/>
              </a:rPr>
              <a:t>Cultura de Prevención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468880"/>
            <a:ext cx="6583515" cy="3657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 b="1" i="0">
                <a:solidFill>
                  <a:srgbClr val="D9A441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FEBDD"/>
                </a:solidFill>
                <a:latin typeface="Calibri"/>
              </a:rPr>
              <a:t>Atención activa contra el fraude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7FB79F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FEBDD"/>
                </a:solidFill>
                <a:latin typeface="Calibri"/>
              </a:rPr>
              <a:t>Mentalidad de sospecha saludable</a:t>
            </a:r>
          </a:p>
          <a:p>
            <a:pPr>
              <a:spcAft>
                <a:spcPts val="1200"/>
              </a:spcAft>
            </a:pPr>
            <a:r>
              <a:rPr sz="1600" b="1" i="0">
                <a:solidFill>
                  <a:srgbClr val="C9B37E"/>
                </a:solidFill>
                <a:latin typeface="Calibri"/>
              </a:rPr>
              <a:t>◆  </a:t>
            </a:r>
            <a:r>
              <a:rPr sz="1700" b="0" i="0">
                <a:solidFill>
                  <a:srgbClr val="EFEBDD"/>
                </a:solidFill>
                <a:latin typeface="Calibri"/>
              </a:rPr>
              <a:t>El clic impulsivo es el riesgo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A1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200" b="1" i="0">
                <a:solidFill>
                  <a:srgbClr val="EFEBDD"/>
                </a:solidFill>
                <a:latin typeface="Georgia"/>
              </a:rPr>
              <a:t>Higiene Digital: Claves y Phishing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514600"/>
            <a:ext cx="5044287" cy="3703320"/>
          </a:xfrm>
          <a:prstGeom prst="roundRect">
            <a:avLst/>
          </a:prstGeom>
          <a:solidFill>
            <a:srgbClr val="1C2A20"/>
          </a:solidFill>
          <a:ln w="9525">
            <a:solidFill>
              <a:srgbClr val="2734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22960" y="2514600"/>
            <a:ext cx="5044287" cy="91440"/>
          </a:xfrm>
          <a:prstGeom prst="rect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15568" y="2898648"/>
            <a:ext cx="4459071" cy="3063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700" b="1" i="0">
                <a:solidFill>
                  <a:srgbClr val="EFEBDD"/>
                </a:solidFill>
                <a:latin typeface="Georgia"/>
              </a:rPr>
              <a:t>Gestión de Acceso</a:t>
            </a:r>
          </a:p>
          <a:p>
            <a:r>
              <a:rPr sz="1400" b="0" i="0">
                <a:solidFill>
                  <a:srgbClr val="A9B6A4"/>
                </a:solidFill>
                <a:latin typeface="Calibri"/>
              </a:rPr>
              <a:t>Usa gestores de claves y activa siempre el doble factor (MFA)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24447" y="2514600"/>
            <a:ext cx="5044287" cy="3703320"/>
          </a:xfrm>
          <a:prstGeom prst="roundRect">
            <a:avLst/>
          </a:prstGeom>
          <a:solidFill>
            <a:srgbClr val="1C2A20"/>
          </a:solidFill>
          <a:ln w="9525">
            <a:solidFill>
              <a:srgbClr val="27342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324447" y="2514600"/>
            <a:ext cx="5044287" cy="91440"/>
          </a:xfrm>
          <a:prstGeom prst="rect">
            <a:avLst/>
          </a:prstGeom>
          <a:solidFill>
            <a:srgbClr val="7FB7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617055" y="2898648"/>
            <a:ext cx="4459071" cy="3063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800"/>
              </a:spcAft>
            </a:pPr>
            <a:r>
              <a:rPr sz="1700" b="1" i="0">
                <a:solidFill>
                  <a:srgbClr val="EFEBDD"/>
                </a:solidFill>
                <a:latin typeface="Georgia"/>
              </a:rPr>
              <a:t>Alerta de Fraude</a:t>
            </a:r>
          </a:p>
          <a:p>
            <a:r>
              <a:rPr sz="1400" b="0" i="0">
                <a:solidFill>
                  <a:srgbClr val="A9B6A4"/>
                </a:solidFill>
                <a:latin typeface="Calibri"/>
              </a:rPr>
              <a:t>Verifica remitentes y nunca compartas credenciales por correo electrónico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A1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344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FEBDD"/>
                </a:solidFill>
                <a:latin typeface="Georgia"/>
              </a:rPr>
              <a:t>Buenas Prácticas en el Puesto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822960" y="2468880"/>
            <a:ext cx="658368" cy="658368"/>
          </a:xfrm>
          <a:prstGeom prst="roundRect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loc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976" y="2596896"/>
            <a:ext cx="402336" cy="40233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2960" y="331012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Bloqueo</a:t>
            </a:r>
          </a:p>
          <a:p>
            <a:r>
              <a:rPr sz="1200" b="0" i="0">
                <a:solidFill>
                  <a:srgbClr val="A9B6A4"/>
                </a:solidFill>
                <a:latin typeface="Calibri"/>
              </a:rPr>
              <a:t>Bloquea pantalla al levantarte de tu puesto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324447" y="2468880"/>
            <a:ext cx="658368" cy="658368"/>
          </a:xfrm>
          <a:prstGeom prst="roundRect">
            <a:avLst/>
          </a:prstGeom>
          <a:solidFill>
            <a:srgbClr val="7FB7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7" name="Picture 6" descr="shiel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2463" y="2596896"/>
            <a:ext cx="402336" cy="40233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24447" y="331012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Cifrado</a:t>
            </a:r>
          </a:p>
          <a:p>
            <a:r>
              <a:rPr sz="1200" b="0" i="0">
                <a:solidFill>
                  <a:srgbClr val="A9B6A4"/>
                </a:solidFill>
                <a:latin typeface="Calibri"/>
              </a:rPr>
              <a:t>Protege archivos sensibles con contraseñas robustas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4480560"/>
            <a:ext cx="658368" cy="658368"/>
          </a:xfrm>
          <a:prstGeom prst="roundRect">
            <a:avLst/>
          </a:prstGeom>
          <a:solidFill>
            <a:srgbClr val="C9B3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glob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76" y="4608576"/>
            <a:ext cx="402336" cy="4023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2960" y="532180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VPN</a:t>
            </a:r>
          </a:p>
          <a:p>
            <a:r>
              <a:rPr sz="1200" b="0" i="0">
                <a:solidFill>
                  <a:srgbClr val="A9B6A4"/>
                </a:solidFill>
                <a:latin typeface="Calibri"/>
              </a:rPr>
              <a:t>Uso obligatorio en redes públicas o domésticas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324447" y="4480560"/>
            <a:ext cx="658368" cy="658368"/>
          </a:xfrm>
          <a:prstGeom prst="roundRect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bol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2463" y="4608576"/>
            <a:ext cx="402336" cy="40233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24447" y="5321808"/>
            <a:ext cx="5044287" cy="850392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3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Updates</a:t>
            </a:r>
          </a:p>
          <a:p>
            <a:r>
              <a:rPr sz="1200" b="0" i="0">
                <a:solidFill>
                  <a:srgbClr val="A9B6A4"/>
                </a:solidFill>
                <a:latin typeface="Calibri"/>
              </a:rPr>
              <a:t>Mantén el software actualizado sin excepciones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A1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868680"/>
            <a:ext cx="10545775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/>
          <a:p>
            <a:r>
              <a:rPr sz="3000" b="1" i="0">
                <a:solidFill>
                  <a:srgbClr val="EFEBDD"/>
                </a:solidFill>
                <a:latin typeface="Georgia"/>
              </a:rPr>
              <a:t>Protocolo de Respuesta</a:t>
            </a:r>
          </a:p>
        </p:txBody>
      </p:sp>
      <p:sp>
        <p:nvSpPr>
          <p:cNvPr id="3" name="Oval 2"/>
          <p:cNvSpPr/>
          <p:nvPr/>
        </p:nvSpPr>
        <p:spPr>
          <a:xfrm>
            <a:off x="822960" y="2697480"/>
            <a:ext cx="658368" cy="658368"/>
          </a:xfrm>
          <a:prstGeom prst="ellipse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3566160"/>
            <a:ext cx="2362123" cy="2057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5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Detección</a:t>
            </a:r>
          </a:p>
          <a:p>
            <a:r>
              <a:rPr sz="1250" b="0" i="0">
                <a:solidFill>
                  <a:srgbClr val="A9B6A4"/>
                </a:solidFill>
                <a:latin typeface="Calibri"/>
              </a:rPr>
              <a:t>Identifica actividad inusual o pérdida de acceso</a:t>
            </a:r>
          </a:p>
        </p:txBody>
      </p:sp>
      <p:sp>
        <p:nvSpPr>
          <p:cNvPr id="5" name="Oval 4"/>
          <p:cNvSpPr/>
          <p:nvPr/>
        </p:nvSpPr>
        <p:spPr>
          <a:xfrm>
            <a:off x="3550843" y="2697480"/>
            <a:ext cx="658368" cy="658368"/>
          </a:xfrm>
          <a:prstGeom prst="ellipse">
            <a:avLst/>
          </a:prstGeom>
          <a:solidFill>
            <a:srgbClr val="7FB7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50843" y="3566160"/>
            <a:ext cx="2362123" cy="2057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5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Reporte</a:t>
            </a:r>
          </a:p>
          <a:p>
            <a:r>
              <a:rPr sz="1250" b="0" i="0">
                <a:solidFill>
                  <a:srgbClr val="A9B6A4"/>
                </a:solidFill>
                <a:latin typeface="Calibri"/>
              </a:rPr>
              <a:t>Notifica de inmediato al canal de IT</a:t>
            </a:r>
          </a:p>
        </p:txBody>
      </p:sp>
      <p:sp>
        <p:nvSpPr>
          <p:cNvPr id="7" name="Oval 6"/>
          <p:cNvSpPr/>
          <p:nvPr/>
        </p:nvSpPr>
        <p:spPr>
          <a:xfrm>
            <a:off x="6278726" y="2697480"/>
            <a:ext cx="658368" cy="658368"/>
          </a:xfrm>
          <a:prstGeom prst="ellipse">
            <a:avLst/>
          </a:prstGeom>
          <a:solidFill>
            <a:srgbClr val="C9B3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8726" y="3566160"/>
            <a:ext cx="2362123" cy="2057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5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Aislamiento</a:t>
            </a:r>
          </a:p>
          <a:p>
            <a:r>
              <a:rPr sz="1250" b="0" i="0">
                <a:solidFill>
                  <a:srgbClr val="A9B6A4"/>
                </a:solidFill>
                <a:latin typeface="Calibri"/>
              </a:rPr>
              <a:t>Desconecta el equipo de la red física y WiFi</a:t>
            </a:r>
          </a:p>
        </p:txBody>
      </p:sp>
      <p:sp>
        <p:nvSpPr>
          <p:cNvPr id="9" name="Oval 8"/>
          <p:cNvSpPr/>
          <p:nvPr/>
        </p:nvSpPr>
        <p:spPr>
          <a:xfrm>
            <a:off x="9006609" y="2697480"/>
            <a:ext cx="658368" cy="658368"/>
          </a:xfrm>
          <a:prstGeom prst="ellipse">
            <a:avLst/>
          </a:prstGeom>
          <a:solidFill>
            <a:srgbClr val="D9A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006609" y="3566160"/>
            <a:ext cx="2362123" cy="2057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500"/>
              </a:spcAft>
            </a:pPr>
            <a:r>
              <a:rPr sz="1600" b="1" i="0">
                <a:solidFill>
                  <a:srgbClr val="EFEBDD"/>
                </a:solidFill>
                <a:latin typeface="Georgia"/>
              </a:rPr>
              <a:t>Resolución</a:t>
            </a:r>
          </a:p>
          <a:p>
            <a:r>
              <a:rPr sz="1250" b="0" i="0">
                <a:solidFill>
                  <a:srgbClr val="A9B6A4"/>
                </a:solidFill>
                <a:latin typeface="Calibri"/>
              </a:rPr>
              <a:t>Sigue las instrucciones del equipo técnico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20D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art-bosqu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2685" y="0"/>
            <a:ext cx="438901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2960" y="2194560"/>
            <a:ext cx="6827349" cy="2926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spcAft>
                <a:spcPts val="1000"/>
              </a:spcAft>
            </a:pPr>
            <a:r>
              <a:rPr sz="1200" b="1" i="0">
                <a:solidFill>
                  <a:srgbClr val="C9B37E"/>
                </a:solidFill>
                <a:latin typeface="Calibri"/>
              </a:rPr>
              <a:t>ACTÚA AHORA</a:t>
            </a:r>
          </a:p>
          <a:p>
            <a:r>
              <a:rPr sz="4600" b="1" i="0">
                <a:solidFill>
                  <a:srgbClr val="EFEBDD"/>
                </a:solidFill>
                <a:latin typeface="Georgia"/>
              </a:rPr>
              <a:t>La Seguridad es de Todos</a:t>
            </a:r>
          </a:p>
          <a:p>
            <a:pPr>
              <a:spcBef>
                <a:spcPts val="1600"/>
              </a:spcBef>
            </a:pPr>
            <a:r>
              <a:rPr sz="2000" b="0" i="0">
                <a:solidFill>
                  <a:srgbClr val="EFEBDD"/>
                </a:solidFill>
                <a:latin typeface="Calibri"/>
              </a:rPr>
              <a:t>seguridad@empresa.com | Guía disponible en Intranet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38560" y="6355080"/>
            <a:ext cx="64008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 i="0">
                <a:solidFill>
                  <a:srgbClr val="A9B6A4"/>
                </a:solidFill>
                <a:latin typeface="Calibri"/>
              </a:rP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FEBD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560320"/>
            <a:ext cx="10545775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400" b="1" i="0">
                <a:solidFill>
                  <a:srgbClr val="111A13"/>
                </a:solidFill>
                <a:latin typeface="Georgia"/>
              </a:rPr>
              <a:t>AIM DECK</a:t>
            </a:r>
          </a:p>
          <a:p>
            <a:pPr algn="ctr">
              <a:spcBef>
                <a:spcPts val="1200"/>
              </a:spcBef>
            </a:pPr>
            <a:r>
              <a:rPr sz="1600" b="0" i="0">
                <a:solidFill>
                  <a:srgbClr val="C9B37E"/>
                </a:solidFill>
                <a:latin typeface="Calibri"/>
              </a:rPr>
              <a:t>Hecho con AIM DECK  ·  aim-deck.ai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