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8452A"/>
            </a:solidFill>
            <a:ln>
              <a:noFill/>
            </a:ln>
          </c:spPr>
          <c:dPt>
            <c:idx val="0"/>
            <c:spPr>
              <a:solidFill>
                <a:srgbClr val="E8452A"/>
              </a:solidFill>
              <a:ln>
                <a:noFill/>
              </a:ln>
            </c:spPr>
          </c:dPt>
          <c:dPt>
            <c:idx val="1"/>
            <c:spPr>
              <a:solidFill>
                <a:srgbClr val="1F6F6B"/>
              </a:solidFill>
              <a:ln>
                <a:noFill/>
              </a:ln>
            </c:spPr>
          </c:dPt>
          <c:dPt>
            <c:idx val="2"/>
            <c:spPr>
              <a:solidFill>
                <a:srgbClr val="E0A43B"/>
              </a:solidFill>
              <a:ln>
                <a:noFill/>
              </a:ln>
            </c:spPr>
          </c:dPt>
          <c:cat>
            <c:strRef>
              <c:f>Sheet1!$A$2:$A$4</c:f>
              <c:strCache>
                <c:ptCount val="3"/>
                <c:pt idx="0">
                  <c:v>Contratos Firmados</c:v>
                </c:pt>
                <c:pt idx="1">
                  <c:v>Negociación Avanzada</c:v>
                </c:pt>
                <c:pt idx="2">
                  <c:v>Pipeline Total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31.0</c:v>
                </c:pt>
                <c:pt idx="1">
                  <c:v>85.0</c:v>
                </c:pt>
                <c:pt idx="2">
                  <c:v>214.0</c:v>
                </c:pt>
              </c:numCache>
            </c:numRef>
          </c:val>
        </c:ser>
        <c:dLbls>
          <c:txPr>
            <a:bodyPr/>
            <a:lstStyle/>
            <a:p>
              <a:pPr>
                <a:defRPr sz="1100" b="1">
                  <a:solidFill>
                    <a:srgbClr val="17130F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55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CBBDA6"/>
            </a:solidFill>
          </a:ln>
        </c:spPr>
        <c:txPr>
          <a:bodyPr/>
          <a:lstStyle/>
          <a:p>
            <a:pPr>
              <a:defRPr sz="1100">
                <a:solidFill>
                  <a:srgbClr val="5A4F44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l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El despliegue de renovables está limitado por la falta de capacidad de almacenamiento a gran escala. El litio es excelente para movilidad, pero prohibitivo para sostener la red durante días.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2025 será nuestro año de inflexión operativa con la entrega de los primeros proyectos comerciales de gran escala.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La tasa de conversión de negociación a contrato firmado es del 36%, reflejando la solidez de nuestra propuesta técnica.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El capital se destinará principalmente a CAPEX para internalizar la producción y reducir los plazos de entrega de 18 a 9 meses.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Estamos ante una oportunidad generacional. La regulación europea está forzando la adopción de infraestructuras de almacenamiento de larga duración para garantizar la soberanía energética.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Nuestra tecnología no solo es más barata por MWh instalado, sino que el coste nivelado de almacenamiento (LCOS) nos posiciona como líderes imbatibles en rentabilidad operativa.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Hemos pasado de la fase de prototipado a la ejecución de contratos reales con los principales actores del sector energético europeo.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Este crecimiento está respaldado por acuerdos de servicio y mantenimiento a largo plazo vinculados a nuestra infraestructura instalada.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Contamos con el respaldo de los gigantes del sector (Iberdrola, EDP, Enel). El pipeline de 214M€ demuestra una demanda latente masiva en el mercado B2B.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La optimización de la cadena de suministro y la fabricación propia nos permitirán alcanzar un margen del 51%, inusual en hardware energético pesado.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Hemos reunido a los mejores ingenieros térmicos de Europa para resolver el mayor reto de la red eléctrica moderna.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Nuestra hoja de ruta se centra en la estandarización de la fabricación para dominar el mercado LDES en la próxima década.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Kelvia: Almacenamiento Energético con Sales Fundida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685" y="0"/>
            <a:ext cx="438901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ph type="title"/>
          </p:nvPr>
        </p:nvSpPr>
        <p:spPr>
          <a:xfrm>
            <a:off x="822960" y="2194560"/>
            <a:ext cx="6827349" cy="29260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1000"/>
              </a:spcAft>
            </a:pPr>
            <a:r>
              <a:rPr sz="1200" b="1" i="0" lang="es-ES">
                <a:solidFill>
                  <a:srgbClr val="E0A43B"/>
                </a:solidFill>
                <a:latin typeface="Calibri"/>
              </a:rPr>
              <a:t>ENERGÍA LIMPIA 24/7</a:t>
            </a:r>
          </a:p>
          <a:p>
            <a:r>
              <a:rPr sz="4600" b="1" i="0" lang="es-ES">
                <a:solidFill>
                  <a:srgbClr val="F5EFE4"/>
                </a:solidFill>
                <a:latin typeface="Century Schoolbook"/>
              </a:rPr>
              <a:t>Kelvia: Almacenamiento Energético con Sales Fundidas</a:t>
            </a:r>
          </a:p>
          <a:p>
            <a:pPr>
              <a:spcBef>
                <a:spcPts val="1600"/>
              </a:spcBef>
            </a:pPr>
            <a:r>
              <a:rPr sz="2000" b="0" i="0" lang="es-ES">
                <a:solidFill>
                  <a:srgbClr val="F5EFE4"/>
                </a:solidFill>
                <a:latin typeface="Calibri"/>
              </a:rPr>
              <a:t>Revolucionando la red eléctrica | Ronda Serie A: 12M€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Hacia el liderazgo del almacenamiento en Europ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>
              <a:spcAft>
                <a:spcPts val="600"/>
              </a:spcAft>
            </a:pPr>
            <a:r>
              <a:rPr sz="4000" b="1" i="0" lang="es-ES">
                <a:solidFill>
                  <a:srgbClr val="E8452A"/>
                </a:solidFill>
                <a:latin typeface="Century Schoolbook"/>
              </a:rPr>
              <a:t>Futuro</a:t>
            </a:r>
          </a:p>
          <a:p>
            <a:r>
              <a:rPr sz="4000" b="1" i="0" lang="es-ES">
                <a:solidFill>
                  <a:srgbClr val="F5EFE4"/>
                </a:solidFill>
                <a:latin typeface="Century Schoolbook"/>
              </a:rPr>
              <a:t>Hacia el liderazgo del almacenamiento en Europa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ounded Rectangle 2"/>
          <p:cNvSpPr/>
          <p:nvPr/>
        </p:nvSpPr>
        <p:spPr>
          <a:xfrm>
            <a:off x="822960" y="2651760"/>
            <a:ext cx="3271418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651760"/>
            <a:ext cx="3271418" cy="82296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460138" y="2651760"/>
            <a:ext cx="3271418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460138" y="2651760"/>
            <a:ext cx="3271418" cy="82296"/>
          </a:xfrm>
          <a:prstGeom prst="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097316" y="2651760"/>
            <a:ext cx="3271418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097316" y="2651760"/>
            <a:ext cx="3271418" cy="82296"/>
          </a:xfrm>
          <a:prstGeom prst="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s-ES">
                <a:solidFill>
                  <a:srgbClr val="17130F"/>
                </a:solidFill>
                <a:latin typeface="Century Schoolbook"/>
              </a:rPr>
              <a:t>Hitos Clave 2024-2026</a:t>
            </a:r>
          </a:p>
        </p:txBody>
      </p:sp>
      <p:sp>
        <p:nvSpPr>
          <p:cNvPr id="5" name="Oval 4"/>
          <p:cNvSpPr/>
          <p:nvPr/>
        </p:nvSpPr>
        <p:spPr>
          <a:xfrm>
            <a:off x="1097280" y="3035808"/>
            <a:ext cx="457200" cy="457200"/>
          </a:xfrm>
          <a:prstGeom prst="ellipse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es-ES">
                <a:solidFill>
                  <a:srgbClr val="F5EFE4"/>
                </a:solidFill>
                <a:latin typeface="Century Schoolbook"/>
              </a:rPr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4734458" y="3035808"/>
            <a:ext cx="457200" cy="457200"/>
          </a:xfrm>
          <a:prstGeom prst="ellipse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es-ES">
                <a:solidFill>
                  <a:srgbClr val="F5EFE4"/>
                </a:solidFill>
                <a:latin typeface="Century Schoolbook"/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8371636" y="3035808"/>
            <a:ext cx="457200" cy="457200"/>
          </a:xfrm>
          <a:prstGeom prst="ellipse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es-ES">
                <a:solidFill>
                  <a:srgbClr val="F5EFE4"/>
                </a:solidFill>
                <a:latin typeface="Century Schoolbook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703320"/>
            <a:ext cx="2722778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es-ES">
                <a:solidFill>
                  <a:srgbClr val="C53A23"/>
                </a:solidFill>
                <a:latin typeface="Calibri"/>
              </a:rPr>
              <a:t>2024</a:t>
            </a:r>
          </a:p>
          <a:p>
            <a:pPr>
              <a:spcBef>
                <a:spcPts val="600"/>
              </a:spcBef>
            </a:pPr>
            <a:r>
              <a:rPr sz="1300" b="0" i="0" lang="es-ES">
                <a:solidFill>
                  <a:srgbClr val="17130F"/>
                </a:solidFill>
                <a:latin typeface="Calibri"/>
              </a:rPr>
              <a:t>Validación final de prototipos industriales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34458" y="3703320"/>
            <a:ext cx="2722778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es-ES">
                <a:solidFill>
                  <a:srgbClr val="1F6F6B"/>
                </a:solidFill>
                <a:latin typeface="Calibri"/>
              </a:rPr>
              <a:t>2025</a:t>
            </a:r>
          </a:p>
          <a:p>
            <a:pPr>
              <a:spcBef>
                <a:spcPts val="600"/>
              </a:spcBef>
            </a:pPr>
            <a:r>
              <a:rPr sz="1300" b="0" i="0" lang="es-ES">
                <a:solidFill>
                  <a:srgbClr val="17130F"/>
                </a:solidFill>
                <a:latin typeface="Calibri"/>
              </a:rPr>
              <a:t>Despliegue de los primeros 47 MWh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71636" y="3703320"/>
            <a:ext cx="2722778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es-ES">
                <a:solidFill>
                  <a:srgbClr val="8A6524"/>
                </a:solidFill>
                <a:latin typeface="Calibri"/>
              </a:rPr>
              <a:t>2026</a:t>
            </a:r>
          </a:p>
          <a:p>
            <a:pPr>
              <a:spcBef>
                <a:spcPts val="600"/>
              </a:spcBef>
            </a:pPr>
            <a:r>
              <a:rPr sz="1300" b="0" i="0" lang="es-ES">
                <a:solidFill>
                  <a:srgbClr val="17130F"/>
                </a:solidFill>
                <a:latin typeface="Calibri"/>
              </a:rPr>
              <a:t>Apertura de centros de fabricación regional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s-ES">
                <a:solidFill>
                  <a:srgbClr val="17130F"/>
                </a:solidFill>
                <a:latin typeface="Century Schoolbook"/>
              </a:rPr>
              <a:t>Conversión del Pipeline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033875" y="2240280"/>
            <a:ext cx="5483803" cy="1158240"/>
          </a:xfrm>
          <a:prstGeom prst="roundRect">
            <a:avLst>
              <a:gd name="adj" fmla="val 50000"/>
            </a:avLst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150425" y="2240280"/>
            <a:ext cx="4218310" cy="11582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1500" b="1" i="0" lang="es-ES">
                <a:solidFill>
                  <a:srgbClr val="17130F"/>
                </a:solidFill>
                <a:latin typeface="Calibri"/>
              </a:rPr>
              <a:t>Oportunidades Identificadas</a:t>
            </a:r>
          </a:p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214M€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77537" y="3489960"/>
            <a:ext cx="3796479" cy="1158240"/>
          </a:xfrm>
          <a:prstGeom prst="roundRect">
            <a:avLst>
              <a:gd name="adj" fmla="val 50000"/>
            </a:avLst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150425" y="3489960"/>
            <a:ext cx="4218310" cy="11582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1500" b="1" i="0" lang="es-ES">
                <a:solidFill>
                  <a:srgbClr val="17130F"/>
                </a:solidFill>
                <a:latin typeface="Calibri"/>
              </a:rPr>
              <a:t>Negociación Avanzada</a:t>
            </a:r>
          </a:p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85M€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21199" y="4739640"/>
            <a:ext cx="2109155" cy="1158240"/>
          </a:xfrm>
          <a:prstGeom prst="roundRect">
            <a:avLst>
              <a:gd name="adj" fmla="val 50000"/>
            </a:avLst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50425" y="4739640"/>
            <a:ext cx="4218310" cy="11582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1500" b="1" i="0" lang="es-ES">
                <a:solidFill>
                  <a:srgbClr val="17130F"/>
                </a:solidFill>
                <a:latin typeface="Calibri"/>
              </a:rPr>
              <a:t>Contratos en Ejecución</a:t>
            </a:r>
          </a:p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31M€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5486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Embudo de ventas con Utilities líderes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Uso de Fondos: Serie A 12M€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/>
          <a:p>
            <a:r>
              <a:rPr sz="4000" b="1" i="0" lang="es-ES">
                <a:solidFill>
                  <a:srgbClr val="F5EFE4"/>
                </a:solidFill>
                <a:latin typeface="Century Schoolbook"/>
              </a:rPr>
              <a:t>Uso de Fondos: Serie A 12M€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nvierta en la infraestructura del mañan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685" y="0"/>
            <a:ext cx="438901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ph type="title"/>
          </p:nvPr>
        </p:nvSpPr>
        <p:spPr>
          <a:xfrm>
            <a:off x="822960" y="2194560"/>
            <a:ext cx="6827349" cy="29260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1000"/>
              </a:spcAft>
            </a:pPr>
            <a:r>
              <a:rPr sz="1200" b="1" i="0" lang="es-ES">
                <a:solidFill>
                  <a:srgbClr val="E0A43B"/>
                </a:solidFill>
                <a:latin typeface="Calibri"/>
              </a:rPr>
              <a:t>ÚNASE AL CAMBIO</a:t>
            </a:r>
          </a:p>
          <a:p>
            <a:r>
              <a:rPr sz="4600" b="1" i="0" lang="es-ES">
                <a:solidFill>
                  <a:srgbClr val="F5EFE4"/>
                </a:solidFill>
                <a:latin typeface="Century Schoolbook"/>
              </a:rPr>
              <a:t>Invierta en la infraestructura del mañana</a:t>
            </a:r>
          </a:p>
          <a:p>
            <a:pPr>
              <a:spcBef>
                <a:spcPts val="1600"/>
              </a:spcBef>
            </a:pPr>
            <a:r>
              <a:rPr sz="2000" b="0" i="0" lang="es-ES">
                <a:solidFill>
                  <a:srgbClr val="F5EFE4"/>
                </a:solidFill>
                <a:latin typeface="Calibri"/>
              </a:rPr>
              <a:t>Kelvia: Sales Fundidas | Serie A - 12M€ | contacto@kelvia.energy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2560320"/>
            <a:ext cx="10545775" cy="201168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 algn="ctr"/>
            <a:r>
              <a:rPr sz="4400" b="1" i="0" lang="es-ES">
                <a:solidFill>
                  <a:srgbClr val="F5EFE4"/>
                </a:solidFill>
                <a:latin typeface="Century Schoolbook"/>
              </a:rPr>
              <a:t>AIM DECK</a:t>
            </a:r>
          </a:p>
          <a:p>
            <a:pPr algn="ctr">
              <a:spcBef>
                <a:spcPts val="1200"/>
              </a:spcBef>
            </a:pPr>
            <a:r>
              <a:rPr sz="1600" b="0" i="0" lang="es-ES">
                <a:solidFill>
                  <a:srgbClr val="E0A43B"/>
                </a:solidFill>
                <a:latin typeface="Calibri"/>
              </a:rPr>
              <a:t>Hecho con AIM DECK  ·  aim-deck.ai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El cuello de botella de la transición energétic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/>
          <a:p>
            <a:r>
              <a:rPr sz="4000" b="1" i="0" lang="es-ES">
                <a:solidFill>
                  <a:srgbClr val="F5EFE4"/>
                </a:solidFill>
                <a:latin typeface="Century Schoolbook"/>
              </a:rPr>
              <a:t>El cuello de botella de la transición energética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s-ES">
                <a:solidFill>
                  <a:srgbClr val="17130F"/>
                </a:solidFill>
                <a:latin typeface="Century Schoolbook"/>
              </a:rPr>
              <a:t>Un mercado en explosión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651760"/>
            <a:ext cx="3210458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651760"/>
            <a:ext cx="3210458" cy="91440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3063240"/>
            <a:ext cx="2625242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es-ES">
                <a:solidFill>
                  <a:srgbClr val="E8452A"/>
                </a:solidFill>
                <a:latin typeface="Century Schoolbook"/>
              </a:rPr>
              <a:t>12GW</a:t>
            </a:r>
          </a:p>
          <a:p>
            <a:pPr>
              <a:spcBef>
                <a:spcPts val="600"/>
              </a:spcBef>
            </a:pPr>
            <a:r>
              <a:rPr sz="1400" b="0" i="0" lang="es-ES">
                <a:solidFill>
                  <a:srgbClr val="5A4F44"/>
                </a:solidFill>
                <a:latin typeface="Calibri"/>
              </a:rPr>
              <a:t>Capacidad instalada Europa 2026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90618" y="2651760"/>
            <a:ext cx="3210458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490618" y="2651760"/>
            <a:ext cx="3210458" cy="91440"/>
          </a:xfrm>
          <a:prstGeom prst="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783226" y="3063240"/>
            <a:ext cx="2625242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es-ES">
                <a:solidFill>
                  <a:srgbClr val="1F6F6B"/>
                </a:solidFill>
                <a:latin typeface="Century Schoolbook"/>
              </a:rPr>
              <a:t>89GW</a:t>
            </a:r>
          </a:p>
          <a:p>
            <a:pPr>
              <a:spcBef>
                <a:spcPts val="600"/>
              </a:spcBef>
            </a:pPr>
            <a:r>
              <a:rPr sz="1400" b="0" i="0" lang="es-ES">
                <a:solidFill>
                  <a:srgbClr val="5A4F44"/>
                </a:solidFill>
                <a:latin typeface="Calibri"/>
              </a:rPr>
              <a:t>Proyección de mercado 2033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58276" y="2651760"/>
            <a:ext cx="3210458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158276" y="2651760"/>
            <a:ext cx="3210458" cy="91440"/>
          </a:xfrm>
          <a:prstGeom prst="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50884" y="3063240"/>
            <a:ext cx="2625242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es-ES">
                <a:solidFill>
                  <a:srgbClr val="B0812E"/>
                </a:solidFill>
                <a:latin typeface="Century Schoolbook"/>
              </a:rPr>
              <a:t>x7</a:t>
            </a:r>
          </a:p>
          <a:p>
            <a:pPr>
              <a:spcBef>
                <a:spcPts val="600"/>
              </a:spcBef>
            </a:pPr>
            <a:r>
              <a:rPr sz="1400" b="0" i="0" lang="es-ES">
                <a:solidFill>
                  <a:srgbClr val="5A4F44"/>
                </a:solidFill>
                <a:latin typeface="Calibri"/>
              </a:rPr>
              <a:t>Crecimiento demanda infraestructura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2344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s-ES">
                <a:solidFill>
                  <a:srgbClr val="17130F"/>
                </a:solidFill>
                <a:latin typeface="Century Schoolbook"/>
              </a:rPr>
              <a:t>Eficiencia Radical: Sales Fundidas vs. Litio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423160"/>
            <a:ext cx="5044287" cy="38862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423160"/>
            <a:ext cx="5044287" cy="109728"/>
          </a:xfrm>
          <a:prstGeom prst="rect">
            <a:avLst/>
          </a:prstGeom>
          <a:solidFill>
            <a:srgbClr val="2FAE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2807208"/>
            <a:ext cx="4459071" cy="322783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es-ES">
                <a:solidFill>
                  <a:srgbClr val="17130F"/>
                </a:solidFill>
                <a:latin typeface="Century Schoolbook"/>
              </a:rPr>
              <a:t>Kelvia (Sales)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Coste: 41€/MWh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LCOS 57% inferior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Sin degradación química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Vida útil +30 años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24447" y="2423160"/>
            <a:ext cx="5044287" cy="38862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324447" y="2423160"/>
            <a:ext cx="5044287" cy="109728"/>
          </a:xfrm>
          <a:prstGeom prst="rect">
            <a:avLst/>
          </a:prstGeom>
          <a:solidFill>
            <a:srgbClr val="E5484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17055" y="2807208"/>
            <a:ext cx="4459071" cy="322783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es-ES">
                <a:solidFill>
                  <a:srgbClr val="17130F"/>
                </a:solidFill>
                <a:latin typeface="Century Schoolbook"/>
              </a:rPr>
              <a:t>Litio Convencional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E5484D"/>
                </a:solidFill>
                <a:latin typeface="Calibri"/>
              </a:rPr>
              <a:t>✕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Coste: 96€/MWh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E5484D"/>
                </a:solidFill>
                <a:latin typeface="Calibri"/>
              </a:rPr>
              <a:t>✕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Degradación tras 10 años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E5484D"/>
                </a:solidFill>
                <a:latin typeface="Calibri"/>
              </a:rPr>
              <a:t>✕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Riesgo de incendio</a:t>
            </a:r>
          </a:p>
          <a:p>
            <a:pPr>
              <a:spcBef>
                <a:spcPts val="500"/>
              </a:spcBef>
            </a:pPr>
            <a:r>
              <a:rPr sz="1300" b="1" i="0" lang="es-ES">
                <a:solidFill>
                  <a:srgbClr val="E5484D"/>
                </a:solidFill>
                <a:latin typeface="Calibri"/>
              </a:rPr>
              <a:t>✕ </a:t>
            </a:r>
            <a:r>
              <a:rPr sz="1300" b="0" i="0" lang="es-ES">
                <a:solidFill>
                  <a:srgbClr val="5A4F44"/>
                </a:solidFill>
                <a:latin typeface="Calibri"/>
              </a:rPr>
              <a:t>Escasez de materiales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Validación de Mercado y Escalabilida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>
              <a:spcAft>
                <a:spcPts val="600"/>
              </a:spcAft>
            </a:pPr>
            <a:r>
              <a:rPr sz="4000" b="1" i="0" lang="es-ES">
                <a:solidFill>
                  <a:srgbClr val="E8452A"/>
                </a:solidFill>
                <a:latin typeface="Century Schoolbook"/>
              </a:rPr>
              <a:t>Tracción</a:t>
            </a:r>
          </a:p>
          <a:p>
            <a:r>
              <a:rPr sz="4000" b="1" i="0" lang="es-ES">
                <a:solidFill>
                  <a:srgbClr val="F5EFE4"/>
                </a:solidFill>
                <a:latin typeface="Century Schoolbook"/>
              </a:rPr>
              <a:t>Validación de Mercado y Escalabilidad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Crecimiento Exponencial del AR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680767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868680"/>
            <a:ext cx="6705432" cy="10972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300" b="1" i="0" lang="es-ES">
                <a:solidFill>
                  <a:srgbClr val="E0A43B"/>
                </a:solidFill>
                <a:latin typeface="Calibri"/>
              </a:rPr>
              <a:t/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6705432" cy="301752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1200" b="1" i="0" lang="es-ES">
                <a:solidFill>
                  <a:srgbClr val="F5EFE4"/>
                </a:solidFill>
                <a:latin typeface="Century Schoolbook"/>
              </a:rPr>
              <a:t>6,8M€</a:t>
            </a:r>
          </a:p>
          <a:p>
            <a:pPr>
              <a:spcBef>
                <a:spcPts val="800"/>
              </a:spcBef>
            </a:pPr>
            <a:r>
              <a:rPr sz="1500" b="1" i="0" lang="es-ES">
                <a:solidFill>
                  <a:srgbClr val="F5EFE4"/>
                </a:solidFill>
                <a:latin typeface="Calibri"/>
              </a:rPr>
              <a:t>INGRESOS RECURRENTES ANUALES 2025</a:t>
            </a:r>
          </a:p>
        </p:txBody>
      </p:sp>
      <p:sp>
        <p:nvSpPr>
          <p:cNvPr id="6" name="TextBox 5"/>
          <p:cNvSpPr txBox="1"/>
          <p:nvPr>
            <p:ph type="title"/>
          </p:nvPr>
        </p:nvSpPr>
        <p:spPr>
          <a:xfrm>
            <a:off x="822960" y="4709160"/>
            <a:ext cx="6705432" cy="18288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500" b="0" i="0" lang="es-ES">
                <a:solidFill>
                  <a:srgbClr val="F5EFE4"/>
                </a:solidFill>
                <a:latin typeface="Calibri"/>
              </a:rPr>
              <a:t>Crecimiento interanual proyectado del 218%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847C74"/>
                </a:solidFill>
                <a:latin typeface="Calibri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s-ES">
                <a:solidFill>
                  <a:srgbClr val="17130F"/>
                </a:solidFill>
                <a:latin typeface="Century Schoolbook"/>
              </a:rPr>
              <a:t>Cartera de Clientes y Pipeline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822960" y="2331720"/>
          <a:ext cx="10545775" cy="356616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2960" y="6035040"/>
            <a:ext cx="10545775" cy="5486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Valores expresados en Millones de Euros (M€)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200" b="1" i="0" lang="es-ES">
                <a:solidFill>
                  <a:srgbClr val="17130F"/>
                </a:solidFill>
                <a:latin typeface="Century Schoolbook"/>
              </a:rPr>
              <a:t>Rentabilidad y Operaciones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514600"/>
            <a:ext cx="5044287" cy="370332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514600"/>
            <a:ext cx="5044287" cy="91440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2898648"/>
            <a:ext cx="4459071" cy="30632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es-ES">
                <a:solidFill>
                  <a:srgbClr val="17130F"/>
                </a:solidFill>
                <a:latin typeface="Century Schoolbook"/>
              </a:rPr>
              <a:t>Márgenes</a:t>
            </a:r>
          </a:p>
          <a:p>
            <a:r>
              <a:rPr sz="1400" b="0" i="0" lang="es-ES">
                <a:solidFill>
                  <a:srgbClr val="5A4F44"/>
                </a:solidFill>
                <a:latin typeface="Calibri"/>
              </a:rPr>
              <a:t>Margen bruto actual del 34% con objetivo del 51% a escala industrial.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24447" y="2514600"/>
            <a:ext cx="5044287" cy="370332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324447" y="2514600"/>
            <a:ext cx="5044287" cy="91440"/>
          </a:xfrm>
          <a:prstGeom prst="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17055" y="2898648"/>
            <a:ext cx="4459071" cy="30632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es-ES">
                <a:solidFill>
                  <a:srgbClr val="17130F"/>
                </a:solidFill>
                <a:latin typeface="Century Schoolbook"/>
              </a:rPr>
              <a:t>Capacidad</a:t>
            </a:r>
          </a:p>
          <a:p>
            <a:r>
              <a:rPr sz="1400" b="0" i="0" lang="es-ES">
                <a:solidFill>
                  <a:srgbClr val="5A4F44"/>
                </a:solidFill>
                <a:latin typeface="Calibri"/>
              </a:rPr>
              <a:t>Proyección de 47 MWh instalados y operativos para el cierre de 2025.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2344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s-ES">
                <a:solidFill>
                  <a:srgbClr val="17130F"/>
                </a:solidFill>
                <a:latin typeface="Century Schoolbook"/>
              </a:rPr>
              <a:t>Equipo de Clase Mundial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468880"/>
            <a:ext cx="658368" cy="658368"/>
          </a:xfrm>
          <a:prstGeom prst="round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4" name="Picture 3" descr="Equipo de Clase Mundia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2596896"/>
            <a:ext cx="402336" cy="402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es-ES">
                <a:solidFill>
                  <a:srgbClr val="17130F"/>
                </a:solidFill>
                <a:latin typeface="Century Schoolbook"/>
              </a:rPr>
              <a:t>Liderazgo Top</a:t>
            </a:r>
          </a:p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Talento proveniente de Tesla y Siemens Energy.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90618" y="2468880"/>
            <a:ext cx="658368" cy="658368"/>
          </a:xfrm>
          <a:prstGeom prst="round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7" name="Picture 6" descr="Equipo de Clase Mundia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634" y="2596896"/>
            <a:ext cx="402336" cy="4023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0618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es-ES">
                <a:solidFill>
                  <a:srgbClr val="17130F"/>
                </a:solidFill>
                <a:latin typeface="Century Schoolbook"/>
              </a:rPr>
              <a:t>Ingeniería</a:t>
            </a:r>
          </a:p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23 especialistas en termodinámica y redes críticas.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58276" y="2468880"/>
            <a:ext cx="658368" cy="658368"/>
          </a:xfrm>
          <a:prstGeom prst="round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10" name="Picture 9" descr="Equipo de Clase Mundial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292" y="2596896"/>
            <a:ext cx="402336" cy="4023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58276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es-ES">
                <a:solidFill>
                  <a:srgbClr val="17130F"/>
                </a:solidFill>
                <a:latin typeface="Century Schoolbook"/>
              </a:rPr>
              <a:t>Ejecución</a:t>
            </a:r>
          </a:p>
          <a:p>
            <a:r>
              <a:rPr sz="1200" b="0" i="0" lang="es-ES">
                <a:solidFill>
                  <a:srgbClr val="5A4F44"/>
                </a:solidFill>
                <a:latin typeface="Calibri"/>
              </a:rPr>
              <a:t>Expertise probado en despliegue de infraestructura global.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s-ES">
                <a:solidFill>
                  <a:srgbClr val="5A4F44"/>
                </a:solidFill>
                <a:latin typeface="Calibri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Kelvia: El futuro del almacenamiento energético de larga duración</dc:title>
  <dc:subject/>
  <dc:creator>AIM DECK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  <dc:language>es-ES</dc:language>
</cp:coreProperties>
</file>